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2" r:id="rId3"/>
    <p:sldId id="293" r:id="rId4"/>
    <p:sldId id="309" r:id="rId5"/>
    <p:sldId id="295" r:id="rId6"/>
    <p:sldId id="296" r:id="rId7"/>
    <p:sldId id="297" r:id="rId8"/>
    <p:sldId id="298" r:id="rId9"/>
    <p:sldId id="299" r:id="rId10"/>
    <p:sldId id="305" r:id="rId11"/>
    <p:sldId id="300" r:id="rId12"/>
    <p:sldId id="301" r:id="rId13"/>
    <p:sldId id="302" r:id="rId14"/>
    <p:sldId id="264" r:id="rId15"/>
    <p:sldId id="303" r:id="rId16"/>
    <p:sldId id="311" r:id="rId17"/>
    <p:sldId id="312" r:id="rId18"/>
    <p:sldId id="304" r:id="rId19"/>
    <p:sldId id="314" r:id="rId20"/>
    <p:sldId id="310" r:id="rId21"/>
    <p:sldId id="307" r:id="rId22"/>
    <p:sldId id="313" r:id="rId23"/>
    <p:sldId id="288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Teubert" initials="AT" lastIdx="3" clrIdx="0"/>
  <p:cmAuthor id="1" name="Robin Proctor" initials="R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3"/>
    <a:srgbClr val="8CC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4" autoAdjust="0"/>
    <p:restoredTop sz="94624" autoAdjust="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0EB1-C7D9-4045-803A-BDAD88EA26F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252B-F3D8-414F-A14C-E8322CD8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DCD91-2CE8-4643-B215-84709EB0AEFB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2AE3E-0395-4D0F-B9D3-8E8CB89CD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1301B45-081F-4E2B-916F-6C1E950D73B5}" type="slidenum">
              <a:rPr lang="en-US" altLang="en-US" sz="1200">
                <a:cs typeface="Arial" charset="0"/>
              </a:rPr>
              <a:pPr algn="r" eaLnBrk="1" hangingPunct="1"/>
              <a:t>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62388" y="87153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1" tIns="45075" rIns="90151" bIns="45075" anchor="b"/>
          <a:lstStyle>
            <a:lvl1pPr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8B25489-BC11-485F-B670-85688EEFB993}" type="slidenum">
              <a:rPr lang="en-US" altLang="en-US" sz="1200">
                <a:latin typeface="Times New Roman" pitchFamily="18" charset="0"/>
                <a:cs typeface="Arial" charset="0"/>
              </a:rPr>
              <a:pPr algn="r" eaLnBrk="1" hangingPunct="1"/>
              <a:t>3</a:t>
            </a:fld>
            <a:endParaRPr lang="en-US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852488"/>
            <a:ext cx="5445125" cy="4083050"/>
          </a:xfr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19588"/>
            <a:ext cx="5051425" cy="4167187"/>
          </a:xfrm>
        </p:spPr>
        <p:txBody>
          <a:bodyPr lIns="90151" tIns="45075" rIns="90151" bIns="45075"/>
          <a:lstStyle/>
          <a:p>
            <a:pPr eaLnBrk="1" hangingPunct="1">
              <a:spcBef>
                <a:spcPct val="0"/>
              </a:spcBef>
              <a:defRPr/>
            </a:pPr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65938"/>
          </a:xfrm>
          <a:prstGeom prst="rect">
            <a:avLst/>
          </a:prstGeom>
          <a:solidFill>
            <a:srgbClr val="446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3B648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19" y="404813"/>
            <a:ext cx="365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accent5"/>
                </a:solidFill>
                <a:latin typeface="Tahoma"/>
              </a:defRPr>
            </a:lvl1pPr>
          </a:lstStyle>
          <a:p>
            <a:pPr eaLnBrk="1" hangingPunct="1">
              <a:lnSpc>
                <a:spcPts val="4800"/>
              </a:lnSpc>
              <a:defRPr/>
            </a:pPr>
            <a:r>
              <a:rPr lang="en-US" sz="4000" dirty="0" smtClean="0">
                <a:solidFill>
                  <a:srgbClr val="009AC7"/>
                </a:solidFill>
                <a:ea typeface="+mj-ea"/>
                <a:cs typeface="+mj-cs"/>
              </a:rPr>
              <a:t>CONTENTS</a:t>
            </a:r>
            <a:endParaRPr lang="en-US" sz="2000" dirty="0" smtClean="0">
              <a:solidFill>
                <a:srgbClr val="009AC7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635125"/>
            <a:ext cx="6997700" cy="46736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9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0095C3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81" y="475456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98924" y="333375"/>
            <a:ext cx="6172200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bg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2" y="1557338"/>
            <a:ext cx="7771990" cy="916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2" y="2647955"/>
            <a:ext cx="7771990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4" y="1557338"/>
            <a:ext cx="3763669" cy="916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57763" y="1557338"/>
            <a:ext cx="3613150" cy="47513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4" y="2647955"/>
            <a:ext cx="3763669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8924" y="1449388"/>
            <a:ext cx="7771988" cy="5126037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075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7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E3116.BBD282A0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6E932C93E8126BFC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s://www.youtube.com/watch?v=JhgJFH-ES8o&amp;list=PL6E932C93E8126BFC&amp;index=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hyperlink" Target="http://www.reflexmarin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gray">
          <a:xfrm>
            <a:off x="390450" y="1241780"/>
            <a:ext cx="2839860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FROG-6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7810" y="568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390450" y="1977536"/>
            <a:ext cx="6260516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PASSENGER BRIEFING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50" y="6357668"/>
            <a:ext cx="6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This briefing is based on information from the FROG-6 User Manual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Using the frog-6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369" y="1512226"/>
            <a:ext cx="3493827" cy="4440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0747" y="1601200"/>
            <a:ext cx="4211378" cy="2232349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Floatation Device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Protection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Survival Suit (if required)</a:t>
            </a:r>
          </a:p>
          <a:p>
            <a:pPr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Operator specific PPE requirements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8312496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Protective Equipment</a:t>
            </a:r>
            <a:endParaRPr lang="en-GB" dirty="0">
              <a:latin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88" y="1479842"/>
            <a:ext cx="4417686" cy="4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13929"/>
              </p:ext>
            </p:extLst>
          </p:nvPr>
        </p:nvGraphicFramePr>
        <p:xfrm>
          <a:off x="774700" y="1397560"/>
          <a:ext cx="7912100" cy="4318000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Manual inflatable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275N min rating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Automatically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inflatable may also be used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Yoke Style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interfere with operation of seat harness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Floatation Devices</a:t>
            </a:r>
            <a:endParaRPr lang="en-GB" dirty="0">
              <a:latin typeface="Tahoma"/>
            </a:endParaRPr>
          </a:p>
        </p:txBody>
      </p:sp>
      <p:pic>
        <p:nvPicPr>
          <p:cNvPr id="10" name="Picture 43" descr="RM - px - life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994025" y="2222974"/>
            <a:ext cx="11207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162" y="4031714"/>
            <a:ext cx="1614499" cy="161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344893"/>
              </p:ext>
            </p:extLst>
          </p:nvPr>
        </p:nvGraphicFramePr>
        <p:xfrm>
          <a:off x="774700" y="1397560"/>
          <a:ext cx="7912100" cy="4318000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at Height Helmet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Chin strap for 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baseline="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Back of helmet should not interfere with seat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Hard Hat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Insecure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 interfere with seat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Head Protection</a:t>
            </a:r>
            <a:endParaRPr lang="en-GB" dirty="0">
              <a:latin typeface="Tahoma"/>
            </a:endParaRPr>
          </a:p>
        </p:txBody>
      </p:sp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000" l="7643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2126713"/>
            <a:ext cx="1319594" cy="16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4323522"/>
            <a:ext cx="1549374" cy="10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36498" y="333375"/>
            <a:ext cx="7771989" cy="1420813"/>
          </a:xfrm>
        </p:spPr>
        <p:txBody>
          <a:bodyPr/>
          <a:lstStyle/>
          <a:p>
            <a:r>
              <a:rPr lang="en-US" cap="none" dirty="0" smtClean="0"/>
              <a:t>Before Transfer</a:t>
            </a:r>
            <a:endParaRPr lang="en-GB" cap="none" dirty="0"/>
          </a:p>
        </p:txBody>
      </p:sp>
      <p:pic>
        <p:nvPicPr>
          <p:cNvPr id="7" name="Picture 17" descr="RM - px - 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19700" y="3429000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5219700" y="620713"/>
            <a:ext cx="3455988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398" y="1872393"/>
            <a:ext cx="5124752" cy="387295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Watch the User Briefing video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Check your life jacket is fitted correctly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Deck crew will assign you to a group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Deck crew will then assign you to a specific seat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Await entry instructions</a:t>
            </a:r>
            <a:endParaRPr lang="en-GB" sz="1800" dirty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87" y="681243"/>
            <a:ext cx="2520000" cy="23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517585" y="1613140"/>
            <a:ext cx="8108830" cy="4183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8595" y="1631389"/>
            <a:ext cx="5136051" cy="3359202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GB" sz="1800" dirty="0" smtClean="0"/>
              <a:t>Enter </a:t>
            </a:r>
            <a:r>
              <a:rPr lang="en-GB" sz="1800" dirty="0"/>
              <a:t>carrier and take the seat </a:t>
            </a:r>
            <a:r>
              <a:rPr lang="en-GB" sz="1800" dirty="0" smtClean="0"/>
              <a:t>in front of you</a:t>
            </a:r>
            <a:endParaRPr lang="en-GB" sz="1800" dirty="0"/>
          </a:p>
          <a:p>
            <a:pPr lvl="0">
              <a:lnSpc>
                <a:spcPct val="200000"/>
              </a:lnSpc>
            </a:pPr>
            <a:r>
              <a:rPr lang="en-GB" sz="1800" dirty="0"/>
              <a:t>Fasten </a:t>
            </a:r>
            <a:r>
              <a:rPr lang="en-GB" sz="1800" dirty="0" smtClean="0"/>
              <a:t>seat harness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Keep hands and feet inside the carrier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Hold the grab </a:t>
            </a:r>
            <a:r>
              <a:rPr lang="en-GB" sz="1800" dirty="0" smtClean="0"/>
              <a:t>handles</a:t>
            </a:r>
          </a:p>
          <a:p>
            <a:pPr lvl="0">
              <a:lnSpc>
                <a:spcPct val="200000"/>
              </a:lnSpc>
            </a:pPr>
            <a:r>
              <a:rPr lang="en-GB" sz="1800" dirty="0" smtClean="0"/>
              <a:t>Place </a:t>
            </a:r>
            <a:r>
              <a:rPr lang="en-GB" sz="1800" dirty="0"/>
              <a:t>feet </a:t>
            </a:r>
            <a:r>
              <a:rPr lang="en-GB" sz="1800" dirty="0" smtClean="0"/>
              <a:t>flat on flooring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Entry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913" y="2502184"/>
            <a:ext cx="3580447" cy="29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323850" y="1343025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31" name="Picture 33" descr="RM - px - 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93863" y="1487488"/>
            <a:ext cx="2806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C6 (2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67400" y="1487488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3 (3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92275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 rot="16200000" flipH="1">
            <a:off x="2868612" y="4635501"/>
            <a:ext cx="360363" cy="315912"/>
            <a:chOff x="6027" y="1801"/>
            <a:chExt cx="226" cy="197"/>
          </a:xfrm>
        </p:grpSpPr>
        <p:sp>
          <p:nvSpPr>
            <p:cNvPr id="9" name="Freeform 1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9" descr="F3 (3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67400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468313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Seat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harnesses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will have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been prepared by the deck crew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73138" y="1778000"/>
            <a:ext cx="358775" cy="358775"/>
            <a:chOff x="408" y="1140"/>
            <a:chExt cx="226" cy="22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4643438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Insert each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arm into shoulder harness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148263" y="1778000"/>
            <a:ext cx="358775" cy="358775"/>
            <a:chOff x="408" y="1140"/>
            <a:chExt cx="226" cy="226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468313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Take the lap fastener clip and feed through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the eye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4152900"/>
            <a:ext cx="358775" cy="358775"/>
            <a:chOff x="408" y="1140"/>
            <a:chExt cx="226" cy="22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4643438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Fold over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clip</a:t>
            </a: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148263" y="4152900"/>
            <a:ext cx="358775" cy="358775"/>
            <a:chOff x="408" y="1140"/>
            <a:chExt cx="226" cy="226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16200000" flipH="1">
            <a:off x="7212012" y="4635501"/>
            <a:ext cx="360363" cy="315912"/>
            <a:chOff x="6027" y="1801"/>
            <a:chExt cx="226" cy="197"/>
          </a:xfrm>
        </p:grpSpPr>
        <p:sp>
          <p:nvSpPr>
            <p:cNvPr id="29" name="Freeform 3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gray">
          <a:xfrm>
            <a:off x="468313" y="375468"/>
            <a:ext cx="6997700" cy="7556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98C3"/>
                </a:solidFill>
              </a:rPr>
              <a:t>Fastening Seat Harnesses</a:t>
            </a:r>
            <a:endParaRPr lang="en-GB" dirty="0">
              <a:solidFill>
                <a:srgbClr val="00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323850" y="1397000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5" name="Picture 8" descr="F3 (34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41463"/>
            <a:ext cx="4679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F3 (36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41463"/>
            <a:ext cx="3382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11188" y="5140325"/>
            <a:ext cx="2952750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LOWER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FIRST 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around waist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5435600" y="5140325"/>
            <a:ext cx="3097213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UPPER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SECOND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fit around </a:t>
            </a:r>
            <a:b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shoulders and chest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 flipH="1">
            <a:off x="1724025" y="3944938"/>
            <a:ext cx="360363" cy="315912"/>
            <a:chOff x="6027" y="1801"/>
            <a:chExt cx="226" cy="197"/>
          </a:xfrm>
        </p:grpSpPr>
        <p:sp>
          <p:nvSpPr>
            <p:cNvPr id="10" name="Freeform 2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635375" y="3946525"/>
            <a:ext cx="358775" cy="314325"/>
            <a:chOff x="6027" y="1801"/>
            <a:chExt cx="226" cy="197"/>
          </a:xfrm>
        </p:grpSpPr>
        <p:sp>
          <p:nvSpPr>
            <p:cNvPr id="13" name="Freeform 31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 rot="5400000">
            <a:off x="6230938" y="3795713"/>
            <a:ext cx="358775" cy="314325"/>
            <a:chOff x="6027" y="1801"/>
            <a:chExt cx="226" cy="197"/>
          </a:xfrm>
        </p:grpSpPr>
        <p:sp>
          <p:nvSpPr>
            <p:cNvPr id="16" name="Freeform 34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 rot="5400000">
            <a:off x="7378700" y="3795713"/>
            <a:ext cx="358775" cy="314325"/>
            <a:chOff x="6027" y="1801"/>
            <a:chExt cx="226" cy="197"/>
          </a:xfrm>
        </p:grpSpPr>
        <p:sp>
          <p:nvSpPr>
            <p:cNvPr id="19" name="Freeform 3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755650" y="5392738"/>
            <a:ext cx="358775" cy="358775"/>
            <a:chOff x="408" y="1140"/>
            <a:chExt cx="226" cy="226"/>
          </a:xfrm>
        </p:grpSpPr>
        <p:sp>
          <p:nvSpPr>
            <p:cNvPr id="22" name="Oval 4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5580063" y="5392738"/>
            <a:ext cx="358775" cy="358775"/>
            <a:chOff x="408" y="1140"/>
            <a:chExt cx="226" cy="226"/>
          </a:xfrm>
        </p:grpSpPr>
        <p:sp>
          <p:nvSpPr>
            <p:cNvPr id="25" name="Oval 43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gray">
          <a:xfrm>
            <a:off x="468313" y="375468"/>
            <a:ext cx="6997700" cy="7556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98C3"/>
                </a:solidFill>
              </a:rPr>
              <a:t>Fastening Seat Harnesses</a:t>
            </a:r>
            <a:endParaRPr lang="en-GB" dirty="0">
              <a:solidFill>
                <a:srgbClr val="00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 for Transfer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8313" y="1538977"/>
            <a:ext cx="5054098" cy="4768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239" y="1643594"/>
            <a:ext cx="5077171" cy="3829157"/>
          </a:xfrm>
        </p:spPr>
        <p:txBody>
          <a:bodyPr/>
          <a:lstStyle/>
          <a:p>
            <a:pPr lvl="0"/>
            <a:r>
              <a:rPr lang="en-GB" sz="1800" dirty="0"/>
              <a:t>Give a ‘thumbs up’ to indicate you are </a:t>
            </a:r>
            <a:r>
              <a:rPr lang="en-GB" sz="1800" dirty="0" smtClean="0"/>
              <a:t>ready</a:t>
            </a:r>
          </a:p>
          <a:p>
            <a:pPr lvl="0"/>
            <a:r>
              <a:rPr lang="en-GB" sz="1800" dirty="0" smtClean="0"/>
              <a:t>Deck </a:t>
            </a:r>
            <a:r>
              <a:rPr lang="en-GB" sz="1800" dirty="0"/>
              <a:t>crew will </a:t>
            </a:r>
            <a:r>
              <a:rPr lang="en-GB" sz="1800" dirty="0" smtClean="0"/>
              <a:t>carry out final </a:t>
            </a:r>
            <a:r>
              <a:rPr lang="en-GB" sz="1800" dirty="0"/>
              <a:t>check of your seat </a:t>
            </a:r>
            <a:r>
              <a:rPr lang="en-GB" sz="1800" dirty="0" smtClean="0"/>
              <a:t>harness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During transfer: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Remain seated</a:t>
            </a:r>
          </a:p>
          <a:p>
            <a:r>
              <a:rPr lang="en-GB" sz="1800" dirty="0" smtClean="0"/>
              <a:t>Do not unfasten seat harness</a:t>
            </a:r>
          </a:p>
          <a:p>
            <a:r>
              <a:rPr lang="en-GB" sz="1800" dirty="0" smtClean="0"/>
              <a:t>Keep hands and feet inside the carrier at all times</a:t>
            </a:r>
          </a:p>
          <a:p>
            <a:r>
              <a:rPr lang="en-GB" sz="1800" dirty="0" smtClean="0"/>
              <a:t>Follow instructions from deck crew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/>
          </a:p>
        </p:txBody>
      </p:sp>
      <p:pic>
        <p:nvPicPr>
          <p:cNvPr id="12" name="Picture 6" descr="HC6 (29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68276" y="1602752"/>
            <a:ext cx="2806009" cy="21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12.HC6-022,3.8.80922.PEMEX Demo Mexic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68277" y="3969955"/>
            <a:ext cx="2829256" cy="229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597515" y="1625930"/>
            <a:ext cx="6984722" cy="36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 smtClean="0">
                <a:solidFill>
                  <a:srgbClr val="58595B"/>
                </a:solidFill>
                <a:latin typeface="Tahoma"/>
              </a:rPr>
              <a:t>Await </a:t>
            </a:r>
            <a:r>
              <a:rPr lang="en-GB" b="0" dirty="0">
                <a:solidFill>
                  <a:srgbClr val="58595B"/>
                </a:solidFill>
                <a:latin typeface="Tahoma"/>
              </a:rPr>
              <a:t>instructions from deck crew </a:t>
            </a:r>
            <a:r>
              <a:rPr lang="en-GB" b="0" dirty="0" smtClean="0">
                <a:solidFill>
                  <a:srgbClr val="58595B"/>
                </a:solidFill>
                <a:latin typeface="Tahoma"/>
              </a:rPr>
              <a:t>to </a:t>
            </a:r>
            <a:r>
              <a:rPr lang="en-GB" b="0" dirty="0">
                <a:solidFill>
                  <a:srgbClr val="58595B"/>
                </a:solidFill>
                <a:latin typeface="Tahoma"/>
              </a:rPr>
              <a:t>unfasten seat harness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Exit in and orderly fashion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Remain clear of lifting assembly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Proceed to safe area as instructed 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Return life jacket</a:t>
            </a:r>
          </a:p>
        </p:txBody>
      </p:sp>
      <p:pic>
        <p:nvPicPr>
          <p:cNvPr id="1026" name="Picture 2" descr="W:\200 Marketing\280 Media Library\1001 Frog-6 Photo Library\008.HC6-002.80911.SE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272" y="2368006"/>
            <a:ext cx="3885402" cy="29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Risk Awareness &amp; safety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0193" y="1535338"/>
            <a:ext cx="5345460" cy="3770088"/>
          </a:xfrm>
        </p:spPr>
        <p:txBody>
          <a:bodyPr/>
          <a:lstStyle/>
          <a:p>
            <a:r>
              <a:rPr lang="en-GB" sz="1800" dirty="0"/>
              <a:t>Luggage should be stored in the </a:t>
            </a:r>
            <a:r>
              <a:rPr lang="en-GB" sz="1800" dirty="0" smtClean="0"/>
              <a:t>nets</a:t>
            </a:r>
          </a:p>
          <a:p>
            <a:endParaRPr lang="en-GB" sz="1800" dirty="0"/>
          </a:p>
          <a:p>
            <a:r>
              <a:rPr lang="en-GB" sz="1800" dirty="0"/>
              <a:t>Each passenger is permitted up </a:t>
            </a:r>
            <a:r>
              <a:rPr lang="en-GB" sz="1800" dirty="0" smtClean="0"/>
              <a:t>to 5 kg</a:t>
            </a:r>
          </a:p>
          <a:p>
            <a:endParaRPr lang="en-GB" sz="1800" dirty="0"/>
          </a:p>
          <a:p>
            <a:r>
              <a:rPr lang="en-GB" sz="1800" dirty="0"/>
              <a:t>When instructed by the deck crew passengers should stow </a:t>
            </a:r>
            <a:r>
              <a:rPr lang="en-GB" sz="1800" dirty="0" smtClean="0"/>
              <a:t>luggage </a:t>
            </a:r>
            <a:r>
              <a:rPr lang="en-GB" sz="1800" dirty="0"/>
              <a:t>in the nets </a:t>
            </a:r>
            <a:r>
              <a:rPr lang="en-GB" sz="1800" dirty="0" smtClean="0"/>
              <a:t>prior </a:t>
            </a:r>
            <a:r>
              <a:rPr lang="en-GB" sz="1800" dirty="0"/>
              <a:t>to </a:t>
            </a:r>
            <a:r>
              <a:rPr lang="en-GB" sz="1800" dirty="0" smtClean="0"/>
              <a:t>passenger entry</a:t>
            </a:r>
          </a:p>
          <a:p>
            <a:endParaRPr lang="en-GB" sz="1800" dirty="0"/>
          </a:p>
          <a:p>
            <a:r>
              <a:rPr lang="en-GB" sz="1800" dirty="0"/>
              <a:t>Upon </a:t>
            </a:r>
            <a:r>
              <a:rPr lang="en-GB" sz="1800" dirty="0" smtClean="0"/>
              <a:t>exit, passengers should remove </a:t>
            </a:r>
            <a:r>
              <a:rPr lang="en-GB" sz="1800" dirty="0"/>
              <a:t>luggage once instructed by the deck crew that it is safe to do so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1078966"/>
          </a:xfrm>
        </p:spPr>
        <p:txBody>
          <a:bodyPr/>
          <a:lstStyle/>
          <a:p>
            <a:r>
              <a:rPr lang="en-US" cap="none" dirty="0" smtClean="0"/>
              <a:t>Luggage Storage</a:t>
            </a:r>
            <a:endParaRPr lang="en-GB" cap="none" dirty="0"/>
          </a:p>
        </p:txBody>
      </p:sp>
      <p:pic>
        <p:nvPicPr>
          <p:cNvPr id="7" name="Picture 6" descr="luggage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53677" y="1506603"/>
            <a:ext cx="3029275" cy="23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gray">
          <a:xfrm>
            <a:off x="5475653" y="3929175"/>
            <a:ext cx="3029275" cy="2109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314" y="3929175"/>
            <a:ext cx="2520000" cy="2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8924" y="1964602"/>
            <a:ext cx="7771988" cy="43441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Tahoma"/>
              </a:rPr>
              <a:t>Emergency Procedure</a:t>
            </a:r>
            <a:endParaRPr lang="en-GB" dirty="0">
              <a:latin typeface="Tahoma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1888" y="1321038"/>
            <a:ext cx="7771990" cy="427169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 </a:t>
            </a:r>
            <a:r>
              <a:rPr lang="en-GB" sz="1800" dirty="0"/>
              <a:t>	The deck crew will shout  “OUT-OUT-OUT”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</a:t>
            </a:r>
            <a:r>
              <a:rPr lang="en-GB" sz="1800" dirty="0" smtClean="0"/>
              <a:t>Release safety harness and </a:t>
            </a:r>
            <a:r>
              <a:rPr lang="en-GB" sz="1800" dirty="0"/>
              <a:t>leave the </a:t>
            </a:r>
            <a:r>
              <a:rPr lang="en-GB" sz="1800" dirty="0" smtClean="0"/>
              <a:t>carrier immediately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/>
              <a:t> 	Deck crew will advise and direct you to a safe </a:t>
            </a:r>
            <a:r>
              <a:rPr lang="en-GB" sz="1800" dirty="0" smtClean="0"/>
              <a:t>area</a:t>
            </a:r>
            <a:endParaRPr lang="en-GB" sz="1800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1800" dirty="0"/>
              <a:t>If the transfer is interrupted whilst between vessel and installation</a:t>
            </a:r>
            <a:r>
              <a:rPr lang="en-GB" sz="1800" dirty="0" smtClean="0"/>
              <a:t>: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/>
              <a:t> 	Remain seated and strapped in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Recovery procedures will be initiated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 	Await </a:t>
            </a:r>
            <a:r>
              <a:rPr lang="en-GB" sz="1800" dirty="0" smtClean="0"/>
              <a:t>instructions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5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2224" y="1576024"/>
            <a:ext cx="5219710" cy="4425604"/>
          </a:xfrm>
        </p:spPr>
        <p:txBody>
          <a:bodyPr/>
          <a:lstStyle/>
          <a:p>
            <a:r>
              <a:rPr lang="en-GB" sz="1800" dirty="0"/>
              <a:t>Safe, comfortable and </a:t>
            </a:r>
            <a:r>
              <a:rPr lang="en-GB" sz="1800" dirty="0" smtClean="0"/>
              <a:t>secure </a:t>
            </a:r>
            <a:r>
              <a:rPr lang="en-GB" sz="1800" dirty="0"/>
              <a:t>environment for walking casualties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/>
              <a:t>Stretcher capability for serious </a:t>
            </a:r>
            <a:r>
              <a:rPr lang="en-GB" sz="1800" dirty="0" smtClean="0"/>
              <a:t>injuries</a:t>
            </a:r>
          </a:p>
          <a:p>
            <a:endParaRPr lang="en-GB" sz="1800" dirty="0"/>
          </a:p>
          <a:p>
            <a:r>
              <a:rPr lang="en-GB" sz="1800" dirty="0"/>
              <a:t>Capacity for </a:t>
            </a:r>
            <a:r>
              <a:rPr lang="en-GB" sz="1800" dirty="0" smtClean="0"/>
              <a:t>one passenger </a:t>
            </a:r>
            <a:r>
              <a:rPr lang="en-GB" sz="1800" dirty="0"/>
              <a:t>during </a:t>
            </a:r>
            <a:r>
              <a:rPr lang="en-GB" sz="1800" dirty="0" smtClean="0"/>
              <a:t>transfer</a:t>
            </a:r>
          </a:p>
          <a:p>
            <a:endParaRPr lang="en-GB" sz="1800" dirty="0"/>
          </a:p>
          <a:p>
            <a:r>
              <a:rPr lang="en-GB" sz="1800" dirty="0"/>
              <a:t>Central column can be used to </a:t>
            </a:r>
            <a:br>
              <a:rPr lang="en-GB" sz="1800" dirty="0"/>
            </a:br>
            <a:r>
              <a:rPr lang="en-GB" sz="1800" dirty="0"/>
              <a:t>hang I.V/medical </a:t>
            </a:r>
            <a:r>
              <a:rPr lang="en-GB" sz="1800" dirty="0" smtClean="0"/>
              <a:t>equipment</a:t>
            </a:r>
          </a:p>
          <a:p>
            <a:endParaRPr lang="en-GB" sz="1800" dirty="0"/>
          </a:p>
          <a:p>
            <a:r>
              <a:rPr lang="en-GB" sz="1800" dirty="0"/>
              <a:t>Known medical </a:t>
            </a:r>
            <a:r>
              <a:rPr lang="en-GB" sz="1800" dirty="0" smtClean="0"/>
              <a:t>reasons – </a:t>
            </a:r>
            <a:r>
              <a:rPr lang="en-GB" sz="1800" dirty="0"/>
              <a:t>broken arms, broken legs, eye injuries, suspected heart attacks, back injuries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cap="none" dirty="0" err="1" smtClean="0"/>
              <a:t>MedEvac</a:t>
            </a:r>
            <a:r>
              <a:rPr lang="en-US" cap="none" dirty="0" smtClean="0"/>
              <a:t> Capability</a:t>
            </a:r>
            <a:endParaRPr lang="en-GB" cap="none" dirty="0"/>
          </a:p>
        </p:txBody>
      </p:sp>
      <p:pic>
        <p:nvPicPr>
          <p:cNvPr id="2067" name="Picture 19" descr="cid:image002.jpg@01CE3116.BBD282A0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34" y="4051260"/>
            <a:ext cx="2409714" cy="18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762" y="1682775"/>
            <a:ext cx="2409621" cy="20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"/>
          <p:cNvGrpSpPr>
            <a:grpSpLocks/>
          </p:cNvGrpSpPr>
          <p:nvPr/>
        </p:nvGrpSpPr>
        <p:grpSpPr bwMode="auto">
          <a:xfrm rot="5400000">
            <a:off x="6780165" y="3775813"/>
            <a:ext cx="293547" cy="235062"/>
            <a:chOff x="6003" y="1801"/>
            <a:chExt cx="250" cy="197"/>
          </a:xfrm>
        </p:grpSpPr>
        <p:sp>
          <p:nvSpPr>
            <p:cNvPr id="12" name="Freeform 16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301 w 132"/>
                <a:gd name="T1" fmla="*/ 543 h 115"/>
                <a:gd name="T2" fmla="*/ 310 w 132"/>
                <a:gd name="T3" fmla="*/ 394 h 115"/>
                <a:gd name="T4" fmla="*/ 0 w 132"/>
                <a:gd name="T5" fmla="*/ 288 h 115"/>
                <a:gd name="T6" fmla="*/ 310 w 132"/>
                <a:gd name="T7" fmla="*/ 185 h 115"/>
                <a:gd name="T8" fmla="*/ 301 w 132"/>
                <a:gd name="T9" fmla="*/ 29 h 115"/>
                <a:gd name="T10" fmla="*/ 445 w 132"/>
                <a:gd name="T11" fmla="*/ 29 h 115"/>
                <a:gd name="T12" fmla="*/ 633 w 132"/>
                <a:gd name="T13" fmla="*/ 218 h 115"/>
                <a:gd name="T14" fmla="*/ 633 w 132"/>
                <a:gd name="T15" fmla="*/ 218 h 115"/>
                <a:gd name="T16" fmla="*/ 642 w 132"/>
                <a:gd name="T17" fmla="*/ 226 h 115"/>
                <a:gd name="T18" fmla="*/ 642 w 132"/>
                <a:gd name="T19" fmla="*/ 226 h 115"/>
                <a:gd name="T20" fmla="*/ 647 w 132"/>
                <a:gd name="T21" fmla="*/ 231 h 115"/>
                <a:gd name="T22" fmla="*/ 647 w 132"/>
                <a:gd name="T23" fmla="*/ 238 h 115"/>
                <a:gd name="T24" fmla="*/ 654 w 132"/>
                <a:gd name="T25" fmla="*/ 240 h 115"/>
                <a:gd name="T26" fmla="*/ 654 w 132"/>
                <a:gd name="T27" fmla="*/ 247 h 115"/>
                <a:gd name="T28" fmla="*/ 657 w 132"/>
                <a:gd name="T29" fmla="*/ 252 h 115"/>
                <a:gd name="T30" fmla="*/ 657 w 132"/>
                <a:gd name="T31" fmla="*/ 252 h 115"/>
                <a:gd name="T32" fmla="*/ 657 w 132"/>
                <a:gd name="T33" fmla="*/ 255 h 115"/>
                <a:gd name="T34" fmla="*/ 657 w 132"/>
                <a:gd name="T35" fmla="*/ 260 h 115"/>
                <a:gd name="T36" fmla="*/ 663 w 132"/>
                <a:gd name="T37" fmla="*/ 267 h 115"/>
                <a:gd name="T38" fmla="*/ 663 w 132"/>
                <a:gd name="T39" fmla="*/ 272 h 115"/>
                <a:gd name="T40" fmla="*/ 663 w 132"/>
                <a:gd name="T41" fmla="*/ 288 h 115"/>
                <a:gd name="T42" fmla="*/ 663 w 132"/>
                <a:gd name="T43" fmla="*/ 288 h 115"/>
                <a:gd name="T44" fmla="*/ 663 w 132"/>
                <a:gd name="T45" fmla="*/ 296 h 115"/>
                <a:gd name="T46" fmla="*/ 663 w 132"/>
                <a:gd name="T47" fmla="*/ 301 h 115"/>
                <a:gd name="T48" fmla="*/ 657 w 132"/>
                <a:gd name="T49" fmla="*/ 312 h 115"/>
                <a:gd name="T50" fmla="*/ 657 w 132"/>
                <a:gd name="T51" fmla="*/ 317 h 115"/>
                <a:gd name="T52" fmla="*/ 657 w 132"/>
                <a:gd name="T53" fmla="*/ 322 h 115"/>
                <a:gd name="T54" fmla="*/ 654 w 132"/>
                <a:gd name="T55" fmla="*/ 325 h 115"/>
                <a:gd name="T56" fmla="*/ 654 w 132"/>
                <a:gd name="T57" fmla="*/ 332 h 115"/>
                <a:gd name="T58" fmla="*/ 647 w 132"/>
                <a:gd name="T59" fmla="*/ 337 h 115"/>
                <a:gd name="T60" fmla="*/ 642 w 132"/>
                <a:gd name="T61" fmla="*/ 346 h 115"/>
                <a:gd name="T62" fmla="*/ 642 w 132"/>
                <a:gd name="T63" fmla="*/ 346 h 115"/>
                <a:gd name="T64" fmla="*/ 642 w 132"/>
                <a:gd name="T65" fmla="*/ 346 h 115"/>
                <a:gd name="T66" fmla="*/ 637 w 132"/>
                <a:gd name="T67" fmla="*/ 358 h 115"/>
                <a:gd name="T68" fmla="*/ 633 w 132"/>
                <a:gd name="T69" fmla="*/ 358 h 115"/>
                <a:gd name="T70" fmla="*/ 445 w 132"/>
                <a:gd name="T71" fmla="*/ 543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gray">
            <a:xfrm>
              <a:off x="6003" y="1801"/>
              <a:ext cx="206" cy="181"/>
            </a:xfrm>
            <a:custGeom>
              <a:avLst/>
              <a:gdLst>
                <a:gd name="T0" fmla="*/ 587 w 120"/>
                <a:gd name="T1" fmla="*/ 314 h 106"/>
                <a:gd name="T2" fmla="*/ 592 w 120"/>
                <a:gd name="T3" fmla="*/ 309 h 106"/>
                <a:gd name="T4" fmla="*/ 592 w 120"/>
                <a:gd name="T5" fmla="*/ 309 h 106"/>
                <a:gd name="T6" fmla="*/ 592 w 120"/>
                <a:gd name="T7" fmla="*/ 304 h 106"/>
                <a:gd name="T8" fmla="*/ 597 w 120"/>
                <a:gd name="T9" fmla="*/ 297 h 106"/>
                <a:gd name="T10" fmla="*/ 597 w 120"/>
                <a:gd name="T11" fmla="*/ 297 h 106"/>
                <a:gd name="T12" fmla="*/ 601 w 120"/>
                <a:gd name="T13" fmla="*/ 294 h 106"/>
                <a:gd name="T14" fmla="*/ 601 w 120"/>
                <a:gd name="T15" fmla="*/ 294 h 106"/>
                <a:gd name="T16" fmla="*/ 601 w 120"/>
                <a:gd name="T17" fmla="*/ 289 h 106"/>
                <a:gd name="T18" fmla="*/ 601 w 120"/>
                <a:gd name="T19" fmla="*/ 283 h 106"/>
                <a:gd name="T20" fmla="*/ 601 w 120"/>
                <a:gd name="T21" fmla="*/ 283 h 106"/>
                <a:gd name="T22" fmla="*/ 608 w 120"/>
                <a:gd name="T23" fmla="*/ 280 h 106"/>
                <a:gd name="T24" fmla="*/ 608 w 120"/>
                <a:gd name="T25" fmla="*/ 275 h 106"/>
                <a:gd name="T26" fmla="*/ 608 w 120"/>
                <a:gd name="T27" fmla="*/ 275 h 106"/>
                <a:gd name="T28" fmla="*/ 608 w 120"/>
                <a:gd name="T29" fmla="*/ 265 h 106"/>
                <a:gd name="T30" fmla="*/ 608 w 120"/>
                <a:gd name="T31" fmla="*/ 265 h 106"/>
                <a:gd name="T32" fmla="*/ 608 w 120"/>
                <a:gd name="T33" fmla="*/ 265 h 106"/>
                <a:gd name="T34" fmla="*/ 608 w 120"/>
                <a:gd name="T35" fmla="*/ 260 h 106"/>
                <a:gd name="T36" fmla="*/ 608 w 120"/>
                <a:gd name="T37" fmla="*/ 254 h 106"/>
                <a:gd name="T38" fmla="*/ 608 w 120"/>
                <a:gd name="T39" fmla="*/ 248 h 106"/>
                <a:gd name="T40" fmla="*/ 601 w 120"/>
                <a:gd name="T41" fmla="*/ 244 h 106"/>
                <a:gd name="T42" fmla="*/ 601 w 120"/>
                <a:gd name="T43" fmla="*/ 244 h 106"/>
                <a:gd name="T44" fmla="*/ 601 w 120"/>
                <a:gd name="T45" fmla="*/ 239 h 106"/>
                <a:gd name="T46" fmla="*/ 601 w 120"/>
                <a:gd name="T47" fmla="*/ 239 h 106"/>
                <a:gd name="T48" fmla="*/ 601 w 120"/>
                <a:gd name="T49" fmla="*/ 234 h 106"/>
                <a:gd name="T50" fmla="*/ 597 w 120"/>
                <a:gd name="T51" fmla="*/ 231 h 106"/>
                <a:gd name="T52" fmla="*/ 597 w 120"/>
                <a:gd name="T53" fmla="*/ 231 h 106"/>
                <a:gd name="T54" fmla="*/ 592 w 120"/>
                <a:gd name="T55" fmla="*/ 224 h 106"/>
                <a:gd name="T56" fmla="*/ 592 w 120"/>
                <a:gd name="T57" fmla="*/ 219 h 106"/>
                <a:gd name="T58" fmla="*/ 592 w 120"/>
                <a:gd name="T59" fmla="*/ 219 h 106"/>
                <a:gd name="T60" fmla="*/ 587 w 120"/>
                <a:gd name="T61" fmla="*/ 213 h 106"/>
                <a:gd name="T62" fmla="*/ 587 w 120"/>
                <a:gd name="T63" fmla="*/ 213 h 106"/>
                <a:gd name="T64" fmla="*/ 587 w 120"/>
                <a:gd name="T65" fmla="*/ 213 h 106"/>
                <a:gd name="T66" fmla="*/ 400 w 120"/>
                <a:gd name="T67" fmla="*/ 29 h 106"/>
                <a:gd name="T68" fmla="*/ 295 w 120"/>
                <a:gd name="T69" fmla="*/ 29 h 106"/>
                <a:gd name="T70" fmla="*/ 295 w 120"/>
                <a:gd name="T71" fmla="*/ 128 h 106"/>
                <a:gd name="T72" fmla="*/ 354 w 120"/>
                <a:gd name="T73" fmla="*/ 195 h 106"/>
                <a:gd name="T74" fmla="*/ 70 w 120"/>
                <a:gd name="T75" fmla="*/ 195 h 106"/>
                <a:gd name="T76" fmla="*/ 0 w 120"/>
                <a:gd name="T77" fmla="*/ 265 h 106"/>
                <a:gd name="T78" fmla="*/ 70 w 120"/>
                <a:gd name="T79" fmla="*/ 338 h 106"/>
                <a:gd name="T80" fmla="*/ 354 w 120"/>
                <a:gd name="T81" fmla="*/ 338 h 106"/>
                <a:gd name="T82" fmla="*/ 295 w 120"/>
                <a:gd name="T83" fmla="*/ 400 h 106"/>
                <a:gd name="T84" fmla="*/ 295 w 120"/>
                <a:gd name="T85" fmla="*/ 499 h 106"/>
                <a:gd name="T86" fmla="*/ 400 w 120"/>
                <a:gd name="T87" fmla="*/ 499 h 106"/>
                <a:gd name="T88" fmla="*/ 587 w 120"/>
                <a:gd name="T89" fmla="*/ 314 h 106"/>
                <a:gd name="T90" fmla="*/ 587 w 120"/>
                <a:gd name="T91" fmla="*/ 314 h 106"/>
                <a:gd name="T92" fmla="*/ 587 w 120"/>
                <a:gd name="T93" fmla="*/ 31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96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4188" y="1414904"/>
            <a:ext cx="4142612" cy="464299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Feedback </a:t>
            </a:r>
            <a:r>
              <a:rPr lang="en-GB" sz="1800" dirty="0"/>
              <a:t>is </a:t>
            </a:r>
            <a:r>
              <a:rPr lang="en-GB" sz="1800" dirty="0" smtClean="0"/>
              <a:t>important </a:t>
            </a:r>
            <a:r>
              <a:rPr lang="en-GB" sz="1800" dirty="0"/>
              <a:t>to improve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 	Safety and </a:t>
            </a:r>
            <a:r>
              <a:rPr lang="en-GB" sz="1800" dirty="0" smtClean="0"/>
              <a:t>comfort</a:t>
            </a:r>
            <a:endParaRPr lang="en-GB" sz="1800" dirty="0"/>
          </a:p>
          <a:p>
            <a:r>
              <a:rPr lang="en-GB" sz="1800" dirty="0"/>
              <a:t> 	Procedure and </a:t>
            </a:r>
            <a:r>
              <a:rPr lang="en-GB" sz="1800" dirty="0" smtClean="0"/>
              <a:t>control</a:t>
            </a:r>
            <a:endParaRPr lang="en-GB" sz="1800" dirty="0"/>
          </a:p>
          <a:p>
            <a:r>
              <a:rPr lang="en-GB" sz="1800" dirty="0"/>
              <a:t> 	Operating </a:t>
            </a:r>
            <a:r>
              <a:rPr lang="en-GB" sz="1800" dirty="0" smtClean="0"/>
              <a:t>performance</a:t>
            </a:r>
            <a:endParaRPr lang="en-GB" sz="1800" dirty="0"/>
          </a:p>
          <a:p>
            <a:r>
              <a:rPr lang="en-GB" sz="1800" dirty="0"/>
              <a:t>	Equipment condition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Report </a:t>
            </a:r>
            <a:r>
              <a:rPr lang="en-GB" sz="1800" dirty="0"/>
              <a:t>all incidents and near misses </a:t>
            </a:r>
            <a:br>
              <a:rPr lang="en-GB" sz="1800" dirty="0"/>
            </a:br>
            <a:r>
              <a:rPr lang="en-GB" sz="1800" dirty="0"/>
              <a:t>no matter how small they may seem, </a:t>
            </a:r>
            <a:br>
              <a:rPr lang="en-GB" sz="1800" dirty="0"/>
            </a:br>
            <a:r>
              <a:rPr lang="en-GB" sz="1800" dirty="0"/>
              <a:t>if in doubt </a:t>
            </a:r>
            <a:r>
              <a:rPr lang="en-GB" sz="1800" dirty="0" smtClean="0"/>
              <a:t>ask</a:t>
            </a: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737142"/>
          </a:xfrm>
        </p:spPr>
        <p:txBody>
          <a:bodyPr/>
          <a:lstStyle/>
          <a:p>
            <a:r>
              <a:rPr lang="en-US" cap="none" dirty="0" smtClean="0"/>
              <a:t>Feedback &amp; Reporting</a:t>
            </a:r>
            <a:endParaRPr lang="en-GB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29" y="1272223"/>
            <a:ext cx="3468483" cy="5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2" y="1474573"/>
            <a:ext cx="7771990" cy="4834151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Here are some useful links for your reference: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hlinkClick r:id="rId2"/>
              </a:rPr>
              <a:t>FROG-6 Passenger Briefing Video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General Briefing Videos</a:t>
            </a:r>
            <a:endParaRPr lang="en-GB" dirty="0" smtClean="0"/>
          </a:p>
          <a:p>
            <a:r>
              <a:rPr lang="en-GB" smtClean="0">
                <a:hlinkClick r:id="rId4"/>
              </a:rPr>
              <a:t>www.reflexmarine.com</a:t>
            </a:r>
            <a:r>
              <a:rPr lang="en-GB" smtClean="0"/>
              <a:t> 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cap="none" dirty="0" smtClean="0"/>
              <a:t>Resources</a:t>
            </a:r>
            <a:endParaRPr lang="en-GB" dirty="0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8375"/>
            <a:ext cx="9115821" cy="2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495" y="333374"/>
            <a:ext cx="3294757" cy="21976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145" y="2709016"/>
            <a:ext cx="3785107" cy="22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6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 bwMode="gray">
          <a:xfrm>
            <a:off x="393101" y="80963"/>
            <a:ext cx="7920038" cy="755650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latin typeface="Tahoma"/>
              </a:rPr>
              <a:t>Key </a:t>
            </a:r>
            <a:r>
              <a:rPr lang="es-ES" dirty="0" err="1" smtClean="0">
                <a:latin typeface="Tahoma"/>
              </a:rPr>
              <a:t>Risks</a:t>
            </a:r>
            <a:endParaRPr lang="es-ES" dirty="0">
              <a:latin typeface="Tahoma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gray">
          <a:xfrm>
            <a:off x="854075" y="2374900"/>
            <a:ext cx="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>
              <a:defRPr sz="2000">
                <a:solidFill>
                  <a:schemeClr val="tx2"/>
                </a:solidFill>
                <a:latin typeface="Tahoma" pitchFamily="34" charset="0"/>
                <a:ea typeface="MS PGothic" pitchFamily="34" charset="-128"/>
              </a:defRPr>
            </a:lvl1pPr>
            <a:lvl2pPr defTabSz="820738">
              <a:defRPr sz="1600">
                <a:solidFill>
                  <a:srgbClr val="009AC7"/>
                </a:solidFill>
                <a:latin typeface="Tahoma" pitchFamily="34" charset="0"/>
                <a:ea typeface="MS PGothic" pitchFamily="34" charset="-128"/>
              </a:defRPr>
            </a:lvl2pPr>
            <a:lvl3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3pPr>
            <a:lvl4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4pPr>
            <a:lvl5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5pPr>
            <a:lvl6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6pPr>
            <a:lvl7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7pPr>
            <a:lvl8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8pPr>
            <a:lvl9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3835400"/>
            <a:ext cx="4371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43438" y="836613"/>
            <a:ext cx="4391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836613"/>
            <a:ext cx="436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"/>
          <a:stretch>
            <a:fillRect/>
          </a:stretch>
        </p:blipFill>
        <p:spPr bwMode="gray">
          <a:xfrm>
            <a:off x="4643438" y="3860800"/>
            <a:ext cx="4400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6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81866"/>
            <a:ext cx="6997700" cy="755650"/>
          </a:xfrm>
        </p:spPr>
        <p:txBody>
          <a:bodyPr/>
          <a:lstStyle/>
          <a:p>
            <a:r>
              <a:rPr lang="es-ES" sz="4000" dirty="0" err="1" smtClean="0">
                <a:solidFill>
                  <a:srgbClr val="0098C3"/>
                </a:solidFill>
              </a:rPr>
              <a:t>Designed</a:t>
            </a:r>
            <a:r>
              <a:rPr lang="es-ES" sz="4000" dirty="0" smtClean="0">
                <a:solidFill>
                  <a:srgbClr val="0098C3"/>
                </a:solidFill>
              </a:rPr>
              <a:t> </a:t>
            </a:r>
            <a:r>
              <a:rPr lang="es-ES" sz="4000" dirty="0">
                <a:solidFill>
                  <a:srgbClr val="0098C3"/>
                </a:solidFill>
              </a:rPr>
              <a:t>to </a:t>
            </a:r>
            <a:r>
              <a:rPr lang="es-ES" sz="4000" dirty="0" err="1">
                <a:solidFill>
                  <a:srgbClr val="0098C3"/>
                </a:solidFill>
              </a:rPr>
              <a:t>Protect</a:t>
            </a:r>
            <a:endParaRPr lang="en-GB" sz="4000" dirty="0">
              <a:solidFill>
                <a:srgbClr val="0098C3"/>
              </a:solidFill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gray">
          <a:xfrm>
            <a:off x="323851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gray">
          <a:xfrm>
            <a:off x="323851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4643438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gray">
          <a:xfrm>
            <a:off x="4643438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gray">
          <a:xfrm>
            <a:off x="468313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gray">
          <a:xfrm>
            <a:off x="4787901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87901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466726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gray">
          <a:xfrm>
            <a:off x="4787901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gray">
          <a:xfrm>
            <a:off x="4787901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68313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466726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641351" y="1717675"/>
            <a:ext cx="1092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FALL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gray">
          <a:xfrm>
            <a:off x="4984751" y="4414838"/>
            <a:ext cx="1044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IMMERSION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gray">
          <a:xfrm>
            <a:off x="639763" y="4206875"/>
            <a:ext cx="109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HEAVY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LANDING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4960938" y="1614488"/>
            <a:ext cx="10922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SIDE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IMPACT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766663" y="2744645"/>
            <a:ext cx="84157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Fitted with</a:t>
            </a:r>
            <a:br>
              <a:rPr lang="en-GB" dirty="0"/>
            </a:br>
            <a:r>
              <a:rPr lang="en-GB" dirty="0"/>
              <a:t>3 point</a:t>
            </a:r>
            <a:br>
              <a:rPr lang="en-GB" dirty="0"/>
            </a:br>
            <a:r>
              <a:rPr lang="en-GB" dirty="0"/>
              <a:t>harness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527225" y="5104393"/>
            <a:ext cx="1267271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6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sz="1200" dirty="0"/>
              <a:t>Impact absorbing under-seat suspension, </a:t>
            </a:r>
            <a:br>
              <a:rPr lang="en-GB" sz="1200" dirty="0"/>
            </a:br>
            <a:r>
              <a:rPr lang="en-GB" sz="1200" dirty="0"/>
              <a:t>3 x shock absorbing feet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gray">
          <a:xfrm>
            <a:off x="4930776" y="2671572"/>
            <a:ext cx="11525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Rugged stainless steel protection frame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4998077" y="5405343"/>
            <a:ext cx="101951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/>
              <a:t>Flotation and</a:t>
            </a:r>
            <a:br>
              <a:rPr lang="en-GB" dirty="0"/>
            </a:br>
            <a:r>
              <a:rPr lang="en-GB" dirty="0"/>
              <a:t>self-righting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6" y="1453779"/>
            <a:ext cx="2377646" cy="209110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03413" y="4048125"/>
            <a:ext cx="2376488" cy="2087562"/>
            <a:chOff x="2051050" y="3789363"/>
            <a:chExt cx="2376488" cy="2087562"/>
          </a:xfrm>
        </p:grpSpPr>
        <p:pic>
          <p:nvPicPr>
            <p:cNvPr id="34" name="Picture 32" descr="RM - px - 3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1050" y="3789363"/>
              <a:ext cx="2376488" cy="2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1" descr="HC6 (8)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51050" y="3789363"/>
              <a:ext cx="763588" cy="2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34"/>
            <p:cNvGrpSpPr>
              <a:grpSpLocks/>
            </p:cNvGrpSpPr>
            <p:nvPr/>
          </p:nvGrpSpPr>
          <p:grpSpPr bwMode="auto">
            <a:xfrm rot="5400000" flipH="1">
              <a:off x="2227262" y="5251451"/>
              <a:ext cx="360363" cy="315912"/>
              <a:chOff x="6027" y="1801"/>
              <a:chExt cx="226" cy="197"/>
            </a:xfrm>
          </p:grpSpPr>
          <p:sp>
            <p:nvSpPr>
              <p:cNvPr id="37" name="Freeform 35"/>
              <p:cNvSpPr>
                <a:spLocks/>
              </p:cNvSpPr>
              <p:nvPr/>
            </p:nvSpPr>
            <p:spPr bwMode="gray">
              <a:xfrm>
                <a:off x="6027" y="1801"/>
                <a:ext cx="226" cy="197"/>
              </a:xfrm>
              <a:custGeom>
                <a:avLst/>
                <a:gdLst>
                  <a:gd name="T0" fmla="*/ 301 w 132"/>
                  <a:gd name="T1" fmla="*/ 543 h 115"/>
                  <a:gd name="T2" fmla="*/ 310 w 132"/>
                  <a:gd name="T3" fmla="*/ 394 h 115"/>
                  <a:gd name="T4" fmla="*/ 0 w 132"/>
                  <a:gd name="T5" fmla="*/ 288 h 115"/>
                  <a:gd name="T6" fmla="*/ 310 w 132"/>
                  <a:gd name="T7" fmla="*/ 185 h 115"/>
                  <a:gd name="T8" fmla="*/ 301 w 132"/>
                  <a:gd name="T9" fmla="*/ 29 h 115"/>
                  <a:gd name="T10" fmla="*/ 445 w 132"/>
                  <a:gd name="T11" fmla="*/ 29 h 115"/>
                  <a:gd name="T12" fmla="*/ 633 w 132"/>
                  <a:gd name="T13" fmla="*/ 218 h 115"/>
                  <a:gd name="T14" fmla="*/ 633 w 132"/>
                  <a:gd name="T15" fmla="*/ 218 h 115"/>
                  <a:gd name="T16" fmla="*/ 642 w 132"/>
                  <a:gd name="T17" fmla="*/ 226 h 115"/>
                  <a:gd name="T18" fmla="*/ 642 w 132"/>
                  <a:gd name="T19" fmla="*/ 226 h 115"/>
                  <a:gd name="T20" fmla="*/ 647 w 132"/>
                  <a:gd name="T21" fmla="*/ 231 h 115"/>
                  <a:gd name="T22" fmla="*/ 647 w 132"/>
                  <a:gd name="T23" fmla="*/ 238 h 115"/>
                  <a:gd name="T24" fmla="*/ 654 w 132"/>
                  <a:gd name="T25" fmla="*/ 240 h 115"/>
                  <a:gd name="T26" fmla="*/ 654 w 132"/>
                  <a:gd name="T27" fmla="*/ 247 h 115"/>
                  <a:gd name="T28" fmla="*/ 657 w 132"/>
                  <a:gd name="T29" fmla="*/ 252 h 115"/>
                  <a:gd name="T30" fmla="*/ 657 w 132"/>
                  <a:gd name="T31" fmla="*/ 252 h 115"/>
                  <a:gd name="T32" fmla="*/ 657 w 132"/>
                  <a:gd name="T33" fmla="*/ 255 h 115"/>
                  <a:gd name="T34" fmla="*/ 657 w 132"/>
                  <a:gd name="T35" fmla="*/ 260 h 115"/>
                  <a:gd name="T36" fmla="*/ 663 w 132"/>
                  <a:gd name="T37" fmla="*/ 267 h 115"/>
                  <a:gd name="T38" fmla="*/ 663 w 132"/>
                  <a:gd name="T39" fmla="*/ 272 h 115"/>
                  <a:gd name="T40" fmla="*/ 663 w 132"/>
                  <a:gd name="T41" fmla="*/ 288 h 115"/>
                  <a:gd name="T42" fmla="*/ 663 w 132"/>
                  <a:gd name="T43" fmla="*/ 288 h 115"/>
                  <a:gd name="T44" fmla="*/ 663 w 132"/>
                  <a:gd name="T45" fmla="*/ 296 h 115"/>
                  <a:gd name="T46" fmla="*/ 663 w 132"/>
                  <a:gd name="T47" fmla="*/ 301 h 115"/>
                  <a:gd name="T48" fmla="*/ 657 w 132"/>
                  <a:gd name="T49" fmla="*/ 312 h 115"/>
                  <a:gd name="T50" fmla="*/ 657 w 132"/>
                  <a:gd name="T51" fmla="*/ 317 h 115"/>
                  <a:gd name="T52" fmla="*/ 657 w 132"/>
                  <a:gd name="T53" fmla="*/ 322 h 115"/>
                  <a:gd name="T54" fmla="*/ 654 w 132"/>
                  <a:gd name="T55" fmla="*/ 325 h 115"/>
                  <a:gd name="T56" fmla="*/ 654 w 132"/>
                  <a:gd name="T57" fmla="*/ 332 h 115"/>
                  <a:gd name="T58" fmla="*/ 647 w 132"/>
                  <a:gd name="T59" fmla="*/ 337 h 115"/>
                  <a:gd name="T60" fmla="*/ 642 w 132"/>
                  <a:gd name="T61" fmla="*/ 346 h 115"/>
                  <a:gd name="T62" fmla="*/ 642 w 132"/>
                  <a:gd name="T63" fmla="*/ 346 h 115"/>
                  <a:gd name="T64" fmla="*/ 642 w 132"/>
                  <a:gd name="T65" fmla="*/ 346 h 115"/>
                  <a:gd name="T66" fmla="*/ 637 w 132"/>
                  <a:gd name="T67" fmla="*/ 358 h 115"/>
                  <a:gd name="T68" fmla="*/ 633 w 132"/>
                  <a:gd name="T69" fmla="*/ 358 h 115"/>
                  <a:gd name="T70" fmla="*/ 445 w 132"/>
                  <a:gd name="T71" fmla="*/ 543 h 1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2" h="115">
                    <a:moveTo>
                      <a:pt x="75" y="115"/>
                    </a:moveTo>
                    <a:cubicBezTo>
                      <a:pt x="69" y="115"/>
                      <a:pt x="64" y="112"/>
                      <a:pt x="60" y="108"/>
                    </a:cubicBezTo>
                    <a:cubicBezTo>
                      <a:pt x="52" y="100"/>
                      <a:pt x="52" y="87"/>
                      <a:pt x="60" y="79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9" y="78"/>
                      <a:pt x="0" y="68"/>
                      <a:pt x="0" y="57"/>
                    </a:cubicBezTo>
                    <a:cubicBezTo>
                      <a:pt x="0" y="46"/>
                      <a:pt x="9" y="37"/>
                      <a:pt x="20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52" y="27"/>
                      <a:pt x="52" y="14"/>
                      <a:pt x="60" y="6"/>
                    </a:cubicBezTo>
                    <a:cubicBezTo>
                      <a:pt x="64" y="2"/>
                      <a:pt x="69" y="0"/>
                      <a:pt x="75" y="0"/>
                    </a:cubicBezTo>
                    <a:cubicBezTo>
                      <a:pt x="80" y="0"/>
                      <a:pt x="85" y="2"/>
                      <a:pt x="89" y="6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7" y="43"/>
                      <a:pt x="127" y="44"/>
                      <a:pt x="127" y="44"/>
                    </a:cubicBezTo>
                    <a:cubicBezTo>
                      <a:pt x="127" y="44"/>
                      <a:pt x="128" y="44"/>
                      <a:pt x="128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5"/>
                      <a:pt x="128" y="45"/>
                      <a:pt x="128" y="46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30" y="49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31" y="51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3"/>
                      <a:pt x="132" y="53"/>
                    </a:cubicBezTo>
                    <a:cubicBezTo>
                      <a:pt x="132" y="53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54"/>
                      <a:pt x="132" y="55"/>
                      <a:pt x="132" y="55"/>
                    </a:cubicBezTo>
                    <a:cubicBezTo>
                      <a:pt x="132" y="56"/>
                      <a:pt x="132" y="56"/>
                      <a:pt x="132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8"/>
                      <a:pt x="132" y="59"/>
                      <a:pt x="132" y="59"/>
                    </a:cubicBezTo>
                    <a:cubicBezTo>
                      <a:pt x="132" y="59"/>
                      <a:pt x="132" y="60"/>
                      <a:pt x="132" y="60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32" y="60"/>
                      <a:pt x="132" y="61"/>
                      <a:pt x="132" y="61"/>
                    </a:cubicBezTo>
                    <a:cubicBezTo>
                      <a:pt x="131" y="61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3"/>
                      <a:pt x="131" y="63"/>
                    </a:cubicBezTo>
                    <a:cubicBezTo>
                      <a:pt x="131" y="63"/>
                      <a:pt x="131" y="64"/>
                      <a:pt x="131" y="64"/>
                    </a:cubicBezTo>
                    <a:cubicBezTo>
                      <a:pt x="131" y="64"/>
                      <a:pt x="131" y="64"/>
                      <a:pt x="131" y="64"/>
                    </a:cubicBezTo>
                    <a:cubicBezTo>
                      <a:pt x="131" y="64"/>
                      <a:pt x="131" y="64"/>
                      <a:pt x="131" y="64"/>
                    </a:cubicBezTo>
                    <a:cubicBezTo>
                      <a:pt x="131" y="64"/>
                      <a:pt x="130" y="65"/>
                      <a:pt x="130" y="65"/>
                    </a:cubicBezTo>
                    <a:cubicBezTo>
                      <a:pt x="130" y="65"/>
                      <a:pt x="130" y="65"/>
                      <a:pt x="130" y="66"/>
                    </a:cubicBezTo>
                    <a:cubicBezTo>
                      <a:pt x="130" y="66"/>
                      <a:pt x="130" y="66"/>
                      <a:pt x="130" y="66"/>
                    </a:cubicBezTo>
                    <a:cubicBezTo>
                      <a:pt x="130" y="66"/>
                      <a:pt x="130" y="66"/>
                      <a:pt x="130" y="67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29" y="68"/>
                      <a:pt x="129" y="68"/>
                      <a:pt x="129" y="68"/>
                    </a:cubicBezTo>
                    <a:cubicBezTo>
                      <a:pt x="129" y="68"/>
                      <a:pt x="129" y="68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70"/>
                      <a:pt x="127" y="70"/>
                      <a:pt x="127" y="70"/>
                    </a:cubicBezTo>
                    <a:cubicBezTo>
                      <a:pt x="127" y="70"/>
                      <a:pt x="127" y="71"/>
                      <a:pt x="127" y="71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2"/>
                    </a:cubicBezTo>
                    <a:cubicBezTo>
                      <a:pt x="89" y="108"/>
                      <a:pt x="89" y="108"/>
                      <a:pt x="89" y="108"/>
                    </a:cubicBezTo>
                    <a:cubicBezTo>
                      <a:pt x="85" y="112"/>
                      <a:pt x="80" y="115"/>
                      <a:pt x="75" y="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gray">
              <a:xfrm>
                <a:off x="6037" y="1809"/>
                <a:ext cx="206" cy="181"/>
              </a:xfrm>
              <a:custGeom>
                <a:avLst/>
                <a:gdLst>
                  <a:gd name="T0" fmla="*/ 587 w 120"/>
                  <a:gd name="T1" fmla="*/ 314 h 106"/>
                  <a:gd name="T2" fmla="*/ 592 w 120"/>
                  <a:gd name="T3" fmla="*/ 309 h 106"/>
                  <a:gd name="T4" fmla="*/ 592 w 120"/>
                  <a:gd name="T5" fmla="*/ 309 h 106"/>
                  <a:gd name="T6" fmla="*/ 592 w 120"/>
                  <a:gd name="T7" fmla="*/ 304 h 106"/>
                  <a:gd name="T8" fmla="*/ 597 w 120"/>
                  <a:gd name="T9" fmla="*/ 297 h 106"/>
                  <a:gd name="T10" fmla="*/ 597 w 120"/>
                  <a:gd name="T11" fmla="*/ 297 h 106"/>
                  <a:gd name="T12" fmla="*/ 601 w 120"/>
                  <a:gd name="T13" fmla="*/ 294 h 106"/>
                  <a:gd name="T14" fmla="*/ 601 w 120"/>
                  <a:gd name="T15" fmla="*/ 294 h 106"/>
                  <a:gd name="T16" fmla="*/ 601 w 120"/>
                  <a:gd name="T17" fmla="*/ 289 h 106"/>
                  <a:gd name="T18" fmla="*/ 601 w 120"/>
                  <a:gd name="T19" fmla="*/ 283 h 106"/>
                  <a:gd name="T20" fmla="*/ 601 w 120"/>
                  <a:gd name="T21" fmla="*/ 283 h 106"/>
                  <a:gd name="T22" fmla="*/ 608 w 120"/>
                  <a:gd name="T23" fmla="*/ 280 h 106"/>
                  <a:gd name="T24" fmla="*/ 608 w 120"/>
                  <a:gd name="T25" fmla="*/ 275 h 106"/>
                  <a:gd name="T26" fmla="*/ 608 w 120"/>
                  <a:gd name="T27" fmla="*/ 275 h 106"/>
                  <a:gd name="T28" fmla="*/ 608 w 120"/>
                  <a:gd name="T29" fmla="*/ 265 h 106"/>
                  <a:gd name="T30" fmla="*/ 608 w 120"/>
                  <a:gd name="T31" fmla="*/ 265 h 106"/>
                  <a:gd name="T32" fmla="*/ 608 w 120"/>
                  <a:gd name="T33" fmla="*/ 265 h 106"/>
                  <a:gd name="T34" fmla="*/ 608 w 120"/>
                  <a:gd name="T35" fmla="*/ 260 h 106"/>
                  <a:gd name="T36" fmla="*/ 608 w 120"/>
                  <a:gd name="T37" fmla="*/ 254 h 106"/>
                  <a:gd name="T38" fmla="*/ 608 w 120"/>
                  <a:gd name="T39" fmla="*/ 248 h 106"/>
                  <a:gd name="T40" fmla="*/ 601 w 120"/>
                  <a:gd name="T41" fmla="*/ 244 h 106"/>
                  <a:gd name="T42" fmla="*/ 601 w 120"/>
                  <a:gd name="T43" fmla="*/ 244 h 106"/>
                  <a:gd name="T44" fmla="*/ 601 w 120"/>
                  <a:gd name="T45" fmla="*/ 239 h 106"/>
                  <a:gd name="T46" fmla="*/ 601 w 120"/>
                  <a:gd name="T47" fmla="*/ 239 h 106"/>
                  <a:gd name="T48" fmla="*/ 601 w 120"/>
                  <a:gd name="T49" fmla="*/ 234 h 106"/>
                  <a:gd name="T50" fmla="*/ 597 w 120"/>
                  <a:gd name="T51" fmla="*/ 231 h 106"/>
                  <a:gd name="T52" fmla="*/ 597 w 120"/>
                  <a:gd name="T53" fmla="*/ 231 h 106"/>
                  <a:gd name="T54" fmla="*/ 592 w 120"/>
                  <a:gd name="T55" fmla="*/ 224 h 106"/>
                  <a:gd name="T56" fmla="*/ 592 w 120"/>
                  <a:gd name="T57" fmla="*/ 219 h 106"/>
                  <a:gd name="T58" fmla="*/ 592 w 120"/>
                  <a:gd name="T59" fmla="*/ 219 h 106"/>
                  <a:gd name="T60" fmla="*/ 587 w 120"/>
                  <a:gd name="T61" fmla="*/ 213 h 106"/>
                  <a:gd name="T62" fmla="*/ 587 w 120"/>
                  <a:gd name="T63" fmla="*/ 213 h 106"/>
                  <a:gd name="T64" fmla="*/ 587 w 120"/>
                  <a:gd name="T65" fmla="*/ 213 h 106"/>
                  <a:gd name="T66" fmla="*/ 400 w 120"/>
                  <a:gd name="T67" fmla="*/ 29 h 106"/>
                  <a:gd name="T68" fmla="*/ 295 w 120"/>
                  <a:gd name="T69" fmla="*/ 29 h 106"/>
                  <a:gd name="T70" fmla="*/ 295 w 120"/>
                  <a:gd name="T71" fmla="*/ 128 h 106"/>
                  <a:gd name="T72" fmla="*/ 354 w 120"/>
                  <a:gd name="T73" fmla="*/ 195 h 106"/>
                  <a:gd name="T74" fmla="*/ 70 w 120"/>
                  <a:gd name="T75" fmla="*/ 195 h 106"/>
                  <a:gd name="T76" fmla="*/ 0 w 120"/>
                  <a:gd name="T77" fmla="*/ 265 h 106"/>
                  <a:gd name="T78" fmla="*/ 70 w 120"/>
                  <a:gd name="T79" fmla="*/ 338 h 106"/>
                  <a:gd name="T80" fmla="*/ 354 w 120"/>
                  <a:gd name="T81" fmla="*/ 338 h 106"/>
                  <a:gd name="T82" fmla="*/ 295 w 120"/>
                  <a:gd name="T83" fmla="*/ 400 h 106"/>
                  <a:gd name="T84" fmla="*/ 295 w 120"/>
                  <a:gd name="T85" fmla="*/ 499 h 106"/>
                  <a:gd name="T86" fmla="*/ 400 w 120"/>
                  <a:gd name="T87" fmla="*/ 499 h 106"/>
                  <a:gd name="T88" fmla="*/ 587 w 120"/>
                  <a:gd name="T89" fmla="*/ 314 h 106"/>
                  <a:gd name="T90" fmla="*/ 587 w 120"/>
                  <a:gd name="T91" fmla="*/ 314 h 106"/>
                  <a:gd name="T92" fmla="*/ 587 w 120"/>
                  <a:gd name="T93" fmla="*/ 314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106">
                    <a:moveTo>
                      <a:pt x="116" y="63"/>
                    </a:moveTo>
                    <a:cubicBezTo>
                      <a:pt x="116" y="63"/>
                      <a:pt x="116" y="63"/>
                      <a:pt x="117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8" y="61"/>
                      <a:pt x="118" y="61"/>
                      <a:pt x="118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8" y="59"/>
                      <a:pt x="119" y="59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19" y="58"/>
                      <a:pt x="119" y="58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6"/>
                      <a:pt x="120" y="55"/>
                      <a:pt x="120" y="55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54"/>
                      <a:pt x="120" y="54"/>
                      <a:pt x="12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3"/>
                      <a:pt x="120" y="52"/>
                      <a:pt x="120" y="52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0" y="51"/>
                      <a:pt x="120" y="50"/>
                      <a:pt x="120" y="50"/>
                    </a:cubicBezTo>
                    <a:cubicBezTo>
                      <a:pt x="120" y="50"/>
                      <a:pt x="120" y="50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19" y="48"/>
                      <a:pt x="119" y="48"/>
                    </a:cubicBezTo>
                    <a:cubicBezTo>
                      <a:pt x="119" y="48"/>
                      <a:pt x="119" y="48"/>
                      <a:pt x="119" y="48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18" y="47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5"/>
                      <a:pt x="118" y="45"/>
                      <a:pt x="117" y="45"/>
                    </a:cubicBezTo>
                    <a:cubicBezTo>
                      <a:pt x="117" y="45"/>
                      <a:pt x="117" y="45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6" y="44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3" y="0"/>
                      <a:pt x="64" y="0"/>
                      <a:pt x="58" y="6"/>
                    </a:cubicBezTo>
                    <a:cubicBezTo>
                      <a:pt x="53" y="12"/>
                      <a:pt x="53" y="21"/>
                      <a:pt x="58" y="26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6" y="39"/>
                      <a:pt x="0" y="45"/>
                      <a:pt x="0" y="53"/>
                    </a:cubicBezTo>
                    <a:cubicBezTo>
                      <a:pt x="0" y="61"/>
                      <a:pt x="6" y="68"/>
                      <a:pt x="14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3" y="85"/>
                      <a:pt x="53" y="95"/>
                      <a:pt x="58" y="100"/>
                    </a:cubicBezTo>
                    <a:cubicBezTo>
                      <a:pt x="64" y="106"/>
                      <a:pt x="73" y="106"/>
                      <a:pt x="79" y="100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3"/>
                      <a:pt x="116" y="63"/>
                      <a:pt x="116" y="63"/>
                    </a:cubicBezTo>
                    <a:close/>
                  </a:path>
                </a:pathLst>
              </a:custGeom>
              <a:solidFill>
                <a:srgbClr val="FD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39" name="Picture 33" descr="RM - px - 3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6176" y="4048125"/>
            <a:ext cx="23383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" descr="RM - px - 3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6175" y="1458912"/>
            <a:ext cx="23780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43" y="3469592"/>
            <a:ext cx="5778000" cy="3170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43" y="253761"/>
            <a:ext cx="388445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Fall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625726" y="1193941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55% of recorded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incidents involve falling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Falling – Losing grip, knocked off, jumping to avoid collision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174" y="4365995"/>
            <a:ext cx="18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handles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097" y="4928664"/>
            <a:ext cx="184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</a:t>
            </a:r>
            <a:r>
              <a:rPr lang="en-GB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</a:p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3-point harness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74"/>
            <a:ext cx="2684244" cy="32786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4204529" y="4483226"/>
            <a:ext cx="2187643" cy="1348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575233" y="5184395"/>
            <a:ext cx="3039211" cy="1348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27" y="3760150"/>
            <a:ext cx="5778000" cy="2951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568" y="227883"/>
            <a:ext cx="650688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Side Impact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547305" y="124208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impact protection of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m/s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tested against the weakest 5% human spines and neck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982" y="5471028"/>
            <a:ext cx="29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Foam-filled polyurethane buoyancy impact protection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913832" y="5856833"/>
            <a:ext cx="1279150" cy="1517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89535" y="4505882"/>
            <a:ext cx="231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Stainless steel frame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084890" y="4614689"/>
            <a:ext cx="2168213" cy="151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" y="76696"/>
            <a:ext cx="2802031" cy="35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99" y="3837061"/>
            <a:ext cx="6150684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13" y="227881"/>
            <a:ext cx="6657687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Heavy Landing Protection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5" y="104447"/>
            <a:ext cx="3218890" cy="3139083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490254" y="122924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impact protection of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m/s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and tested against the weakest 5% human spines and neck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5141" y="4953895"/>
            <a:ext cx="25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Dampened steel spring suspension system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816" y="6164192"/>
            <a:ext cx="234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Shock absorbing feet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431737" y="6273000"/>
            <a:ext cx="1333079" cy="1517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0800000">
            <a:off x="3490254" y="5201201"/>
            <a:ext cx="3044887" cy="151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402" y="239400"/>
            <a:ext cx="5626986" cy="60025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Immersion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4358279" y="1921697"/>
            <a:ext cx="4119548" cy="532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2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Self-rights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180° from inverted vertical position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926"/>
            <a:ext cx="3885765" cy="3371850"/>
          </a:xfrm>
          <a:prstGeom prst="rect">
            <a:avLst/>
          </a:prstGeom>
        </p:spPr>
      </p:pic>
      <p:pic>
        <p:nvPicPr>
          <p:cNvPr id="1026" name="Picture 2" descr="X:\131205 XT4 TESTING\DSCF12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7202" y="18288001"/>
            <a:ext cx="3441565" cy="25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:\200 Marketing\280 Media Library\1001 Frog-6 Photo Library\047.HC6-022,3.8.80922.PEMEX Demo Mexic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31" y="3773891"/>
            <a:ext cx="3872402" cy="29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200 Marketing\280 Media Library\1001 Frog-6 Photo Library\041.HC6-022,3.8.80922.PEMEX Demo Mexic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29" y="3773891"/>
            <a:ext cx="3875639" cy="29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1463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Other Features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267687"/>
            <a:ext cx="4268033" cy="4673600"/>
          </a:xfrm>
        </p:spPr>
        <p:txBody>
          <a:bodyPr/>
          <a:lstStyle/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6 person or 1 person + stretcher capacity 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for </a:t>
            </a:r>
            <a:r>
              <a:rPr lang="en-GB" sz="1800" dirty="0" err="1" smtClean="0"/>
              <a:t>MedEvac</a:t>
            </a:r>
            <a:r>
              <a:rPr lang="en-GB" sz="1800" dirty="0" smtClean="0"/>
              <a:t> transfers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</a:t>
            </a:r>
            <a:r>
              <a:rPr lang="en-GB" sz="1800" dirty="0"/>
              <a:t>for </a:t>
            </a:r>
            <a:r>
              <a:rPr lang="en-GB" sz="1800" dirty="0" smtClean="0"/>
              <a:t>medium volume </a:t>
            </a:r>
            <a:r>
              <a:rPr lang="en-GB" sz="1800" dirty="0"/>
              <a:t>crew changes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Standard and </a:t>
            </a:r>
            <a:r>
              <a:rPr lang="en-GB" sz="1800" dirty="0"/>
              <a:t>Arctic </a:t>
            </a:r>
            <a:r>
              <a:rPr lang="en-GB" sz="1800" dirty="0" smtClean="0"/>
              <a:t>models</a:t>
            </a:r>
            <a:endParaRPr lang="en-GB" sz="1800" dirty="0"/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SWL of 570kg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CE Marked</a:t>
            </a:r>
          </a:p>
          <a:p>
            <a:pPr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ABS Approved </a:t>
            </a:r>
          </a:p>
          <a:p>
            <a:pPr marL="0" indent="0">
              <a:spcAft>
                <a:spcPct val="30000"/>
              </a:spcAft>
              <a:buNone/>
              <a:tabLst>
                <a:tab pos="266700" algn="l"/>
              </a:tabLst>
            </a:pPr>
            <a:endParaRPr lang="en-GB" sz="1800" dirty="0"/>
          </a:p>
          <a:p>
            <a:pPr marL="0" indent="0">
              <a:spcAft>
                <a:spcPct val="30000"/>
              </a:spcAft>
              <a:buSzPct val="90000"/>
              <a:buNone/>
              <a:tabLst>
                <a:tab pos="266700" algn="l"/>
              </a:tabLst>
            </a:pPr>
            <a:endParaRPr lang="en-US" sz="1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744" y="589661"/>
            <a:ext cx="3420000" cy="3042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744" y="3709564"/>
            <a:ext cx="3420000" cy="27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flex">
      <a:dk1>
        <a:srgbClr val="0095C3"/>
      </a:dk1>
      <a:lt1>
        <a:sysClr val="window" lastClr="FFFFFF"/>
      </a:lt1>
      <a:dk2>
        <a:srgbClr val="44687D"/>
      </a:dk2>
      <a:lt2>
        <a:srgbClr val="EEECE1"/>
      </a:lt2>
      <a:accent1>
        <a:srgbClr val="8FD409"/>
      </a:accent1>
      <a:accent2>
        <a:srgbClr val="FFCB00"/>
      </a:accent2>
      <a:accent3>
        <a:srgbClr val="39892F"/>
      </a:accent3>
      <a:accent4>
        <a:srgbClr val="58595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543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Key Risks</vt:lpstr>
      <vt:lpstr>Designed to Protect</vt:lpstr>
      <vt:lpstr>Fall Protection</vt:lpstr>
      <vt:lpstr>Side Impact Protection</vt:lpstr>
      <vt:lpstr>Heavy Landing Protection</vt:lpstr>
      <vt:lpstr>Immersion Protection</vt:lpstr>
      <vt:lpstr>Other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Entry</vt:lpstr>
      <vt:lpstr>PowerPoint Presentation</vt:lpstr>
      <vt:lpstr>PowerPoint Presentation</vt:lpstr>
      <vt:lpstr>Ready for Transfer</vt:lpstr>
      <vt:lpstr>Exit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Bourne</dc:creator>
  <cp:lastModifiedBy>Amy Teubert</cp:lastModifiedBy>
  <cp:revision>93</cp:revision>
  <dcterms:created xsi:type="dcterms:W3CDTF">2013-05-24T14:18:36Z</dcterms:created>
  <dcterms:modified xsi:type="dcterms:W3CDTF">2014-12-19T15:57:34Z</dcterms:modified>
</cp:coreProperties>
</file>