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4" r:id="rId2"/>
    <p:sldId id="292" r:id="rId3"/>
    <p:sldId id="293" r:id="rId4"/>
    <p:sldId id="260" r:id="rId5"/>
    <p:sldId id="295" r:id="rId6"/>
    <p:sldId id="296" r:id="rId7"/>
    <p:sldId id="297" r:id="rId8"/>
    <p:sldId id="298" r:id="rId9"/>
    <p:sldId id="299" r:id="rId10"/>
    <p:sldId id="305" r:id="rId11"/>
    <p:sldId id="309" r:id="rId12"/>
    <p:sldId id="301" r:id="rId13"/>
    <p:sldId id="302" r:id="rId14"/>
    <p:sldId id="264" r:id="rId15"/>
    <p:sldId id="303" r:id="rId16"/>
    <p:sldId id="268" r:id="rId17"/>
    <p:sldId id="269" r:id="rId18"/>
    <p:sldId id="304" r:id="rId19"/>
    <p:sldId id="306" r:id="rId20"/>
    <p:sldId id="265" r:id="rId21"/>
    <p:sldId id="307" r:id="rId22"/>
    <p:sldId id="279" r:id="rId23"/>
    <p:sldId id="288" r:id="rId24"/>
    <p:sldId id="30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y Teubert" initials="A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C3"/>
    <a:srgbClr val="8CC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034" autoAdjust="0"/>
    <p:restoredTop sz="94624" autoAdjust="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E0EB1-C7D9-4045-803A-BDAD88EA26F6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0252B-F3D8-414F-A14C-E8322CD8E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51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DCD91-2CE8-4643-B215-84709EB0AEFB}" type="datetimeFigureOut">
              <a:rPr lang="en-GB" smtClean="0"/>
              <a:t>19/12/2014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2AE3E-0395-4D0F-B9D3-8E8CB89CD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069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41301B45-081F-4E2B-916F-6C1E950D73B5}" type="slidenum">
              <a:rPr lang="en-US" altLang="en-US" sz="1200">
                <a:cs typeface="Arial" charset="0"/>
              </a:rPr>
              <a:pPr algn="r" eaLnBrk="1" hangingPunct="1"/>
              <a:t>3</a:t>
            </a:fld>
            <a:endParaRPr lang="en-US" altLang="en-US" sz="1200">
              <a:cs typeface="Arial" charset="0"/>
            </a:endParaRPr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862388" y="87153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51" tIns="45075" rIns="90151" bIns="45075" anchor="b"/>
          <a:lstStyle>
            <a:lvl1pPr defTabSz="9017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017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017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017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017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38B25489-BC11-485F-B670-85688EEFB993}" type="slidenum">
              <a:rPr lang="en-US" altLang="en-US" sz="1200">
                <a:latin typeface="Times New Roman" pitchFamily="18" charset="0"/>
                <a:cs typeface="Arial" charset="0"/>
              </a:rPr>
              <a:pPr algn="r" eaLnBrk="1" hangingPunct="1"/>
              <a:t>3</a:t>
            </a:fld>
            <a:endParaRPr lang="en-US" altLang="en-US" sz="1200">
              <a:latin typeface="Times New Roman" pitchFamily="18" charset="0"/>
              <a:cs typeface="Arial" charset="0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5325" y="852488"/>
            <a:ext cx="5445125" cy="4083050"/>
          </a:xfrm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19588"/>
            <a:ext cx="5051425" cy="4167187"/>
          </a:xfrm>
        </p:spPr>
        <p:txBody>
          <a:bodyPr lIns="90151" tIns="45075" rIns="90151" bIns="45075"/>
          <a:lstStyle/>
          <a:p>
            <a:pPr eaLnBrk="1" hangingPunct="1">
              <a:spcBef>
                <a:spcPct val="0"/>
              </a:spcBef>
              <a:defRPr/>
            </a:pPr>
            <a:endParaRPr lang="en-GB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024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/>
          <p:cNvSpPr>
            <a:spLocks noChangeArrowheads="1"/>
          </p:cNvSpPr>
          <p:nvPr userDrawn="1"/>
        </p:nvSpPr>
        <p:spPr bwMode="gray">
          <a:xfrm>
            <a:off x="0" y="0"/>
            <a:ext cx="9144000" cy="6865938"/>
          </a:xfrm>
          <a:prstGeom prst="rect">
            <a:avLst/>
          </a:prstGeom>
          <a:solidFill>
            <a:srgbClr val="446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800">
              <a:solidFill>
                <a:srgbClr val="3B648F"/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3019" y="404813"/>
            <a:ext cx="3657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4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 bwMode="gray">
          <a:xfrm>
            <a:off x="684213" y="476250"/>
            <a:ext cx="6997700" cy="755650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chemeClr val="accent5"/>
                </a:solidFill>
                <a:latin typeface="Tahoma"/>
              </a:defRPr>
            </a:lvl1pPr>
          </a:lstStyle>
          <a:p>
            <a:pPr eaLnBrk="1" hangingPunct="1">
              <a:lnSpc>
                <a:spcPts val="4800"/>
              </a:lnSpc>
              <a:defRPr/>
            </a:pPr>
            <a:r>
              <a:rPr lang="en-US" sz="4000" dirty="0" smtClean="0">
                <a:solidFill>
                  <a:srgbClr val="009AC7"/>
                </a:solidFill>
                <a:ea typeface="+mj-ea"/>
                <a:cs typeface="+mj-cs"/>
              </a:rPr>
              <a:t>CONTENTS</a:t>
            </a:r>
            <a:endParaRPr lang="en-US" sz="2000" dirty="0" smtClean="0">
              <a:solidFill>
                <a:srgbClr val="009AC7"/>
              </a:solidFill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4213" y="1635125"/>
            <a:ext cx="6997700" cy="4673600"/>
          </a:xfrm>
          <a:prstGeom prst="rect">
            <a:avLst/>
          </a:prstGeom>
        </p:spPr>
        <p:txBody>
          <a:bodyPr vert="horz"/>
          <a:lstStyle>
            <a:lvl1pPr marL="342900" indent="-342900">
              <a:buSzPct val="200000"/>
              <a:buFontTx/>
              <a:buBlip>
                <a:blip r:embed="rId2"/>
              </a:buBlip>
              <a:defRPr sz="1400">
                <a:solidFill>
                  <a:schemeClr val="accent4"/>
                </a:solidFill>
                <a:latin typeface="Tahoma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1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0098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800">
              <a:solidFill>
                <a:srgbClr val="0095C3"/>
              </a:solidFill>
            </a:endParaRPr>
          </a:p>
        </p:txBody>
      </p:sp>
      <p:pic>
        <p:nvPicPr>
          <p:cNvPr id="11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42081" y="475456"/>
            <a:ext cx="86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98924" y="333375"/>
            <a:ext cx="6172200" cy="14208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cap="all">
                <a:solidFill>
                  <a:schemeClr val="bg1"/>
                </a:solidFill>
                <a:latin typeface="Tahoma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0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body" idx="1"/>
          </p:nvPr>
        </p:nvSpPr>
        <p:spPr bwMode="gray">
          <a:xfrm>
            <a:off x="798922" y="1557338"/>
            <a:ext cx="7771990" cy="9168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solidFill>
                  <a:schemeClr val="accent4"/>
                </a:solidFill>
                <a:latin typeface="Tahoma"/>
              </a:defRPr>
            </a:lvl1pPr>
            <a:lvl2pPr marL="457200" indent="0">
              <a:buNone/>
              <a:defRPr/>
            </a:lvl2pPr>
          </a:lstStyle>
          <a:p>
            <a:pPr eaLnBrk="1" hangingPunct="1"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98922" y="2647955"/>
            <a:ext cx="7771990" cy="3660770"/>
          </a:xfrm>
          <a:prstGeom prst="rect">
            <a:avLst/>
          </a:prstGeom>
        </p:spPr>
        <p:txBody>
          <a:bodyPr vert="horz"/>
          <a:lstStyle>
            <a:lvl1pPr marL="342900" indent="-342900">
              <a:buSzPct val="200000"/>
              <a:buFontTx/>
              <a:buBlip>
                <a:blip r:embed="rId2"/>
              </a:buBlip>
              <a:defRPr sz="1400">
                <a:solidFill>
                  <a:schemeClr val="accent4"/>
                </a:solidFill>
                <a:latin typeface="Tahoma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8"/>
          </p:nvPr>
        </p:nvSpPr>
        <p:spPr>
          <a:xfrm>
            <a:off x="798923" y="333375"/>
            <a:ext cx="7771989" cy="14208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cap="all">
                <a:solidFill>
                  <a:schemeClr val="tx1"/>
                </a:solidFill>
                <a:latin typeface="Tahoma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21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body" idx="1"/>
          </p:nvPr>
        </p:nvSpPr>
        <p:spPr bwMode="gray">
          <a:xfrm>
            <a:off x="798924" y="1557338"/>
            <a:ext cx="3763669" cy="9168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 b="0" i="0">
                <a:solidFill>
                  <a:schemeClr val="accent4"/>
                </a:solidFill>
                <a:latin typeface="Tahoma"/>
              </a:defRPr>
            </a:lvl1pPr>
            <a:lvl2pPr marL="457200" indent="0">
              <a:buNone/>
              <a:defRPr/>
            </a:lvl2pPr>
          </a:lstStyle>
          <a:p>
            <a:pPr eaLnBrk="1" hangingPunct="1"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957763" y="1557338"/>
            <a:ext cx="3613150" cy="4751387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98924" y="2647955"/>
            <a:ext cx="3763669" cy="3660770"/>
          </a:xfrm>
          <a:prstGeom prst="rect">
            <a:avLst/>
          </a:prstGeom>
        </p:spPr>
        <p:txBody>
          <a:bodyPr vert="horz"/>
          <a:lstStyle>
            <a:lvl1pPr marL="342900" indent="-342900">
              <a:buSzPct val="200000"/>
              <a:buFontTx/>
              <a:buBlip>
                <a:blip r:embed="rId2"/>
              </a:buBlip>
              <a:defRPr sz="1400">
                <a:solidFill>
                  <a:schemeClr val="accent4"/>
                </a:solidFill>
                <a:latin typeface="Tahoma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8"/>
          </p:nvPr>
        </p:nvSpPr>
        <p:spPr>
          <a:xfrm>
            <a:off x="798923" y="333375"/>
            <a:ext cx="7771989" cy="14208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cap="all">
                <a:solidFill>
                  <a:schemeClr val="tx1"/>
                </a:solidFill>
                <a:latin typeface="Tahoma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98924" y="1449388"/>
            <a:ext cx="7771988" cy="5126037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8"/>
          </p:nvPr>
        </p:nvSpPr>
        <p:spPr>
          <a:xfrm>
            <a:off x="798923" y="333375"/>
            <a:ext cx="7771989" cy="14208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cap="all">
                <a:solidFill>
                  <a:schemeClr val="tx1"/>
                </a:solidFill>
                <a:latin typeface="Tahoma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39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9937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80759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22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7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hyperlink" Target="https://www.youtube.com/playlist?list=PL6E932C93E8126BFC" TargetMode="External"/><Relationship Id="rId7" Type="http://schemas.openxmlformats.org/officeDocument/2006/relationships/hyperlink" Target="https://www.youtube.com/watch?v=J8Hz0EKZTqk&amp;list=UUYB5PYTjXWj-Gf6GsfPLhKQ" TargetMode="External"/><Relationship Id="rId2" Type="http://schemas.openxmlformats.org/officeDocument/2006/relationships/hyperlink" Target="https://www.youtube.com/watch?v=A2ihIi70rL8&amp;list=PL6E932C93E8126BFC&amp;index=7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hyperlink" Target="http://www.reflexmarine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ChangeArrowheads="1"/>
          </p:cNvSpPr>
          <p:nvPr/>
        </p:nvSpPr>
        <p:spPr bwMode="gray">
          <a:xfrm>
            <a:off x="390450" y="1241780"/>
            <a:ext cx="2839860" cy="73575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 lIns="180000" tIns="90000" rIns="180000" bIns="90000" anchor="ctr">
            <a:spAutoFit/>
          </a:bodyPr>
          <a:lstStyle/>
          <a:p>
            <a:pPr>
              <a:spcAft>
                <a:spcPct val="40000"/>
              </a:spcAft>
              <a:defRPr/>
            </a:pPr>
            <a:r>
              <a:rPr lang="en-GB" sz="3600" cap="all" spc="300" dirty="0" smtClean="0">
                <a:solidFill>
                  <a:schemeClr val="bg1"/>
                </a:solidFill>
                <a:latin typeface="Tahoma" charset="0"/>
                <a:ea typeface="ＭＳ Ｐゴシック" charset="0"/>
              </a:rPr>
              <a:t>FROG-3</a:t>
            </a:r>
            <a:endParaRPr lang="en-GB" sz="3600" cap="all" spc="300" dirty="0">
              <a:solidFill>
                <a:schemeClr val="bg1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7810" y="5684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gray">
          <a:xfrm>
            <a:off x="390450" y="1977536"/>
            <a:ext cx="6260516" cy="73575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 lIns="180000" tIns="90000" rIns="180000" bIns="90000" anchor="ctr">
            <a:spAutoFit/>
          </a:bodyPr>
          <a:lstStyle/>
          <a:p>
            <a:pPr>
              <a:spcAft>
                <a:spcPct val="40000"/>
              </a:spcAft>
              <a:defRPr/>
            </a:pPr>
            <a:r>
              <a:rPr lang="en-GB" sz="3600" cap="all" spc="300" dirty="0" smtClean="0">
                <a:solidFill>
                  <a:schemeClr val="bg1"/>
                </a:solidFill>
                <a:latin typeface="Tahoma" charset="0"/>
                <a:ea typeface="ＭＳ Ｐゴシック" charset="0"/>
              </a:rPr>
              <a:t>PASSENGER BRIEFING</a:t>
            </a:r>
            <a:endParaRPr lang="en-GB" sz="3600" cap="all" spc="300" dirty="0">
              <a:solidFill>
                <a:schemeClr val="bg1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0450" y="6357668"/>
            <a:ext cx="659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This briefing is based on information from the FROG-3 User Manual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7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98923" y="333375"/>
            <a:ext cx="7657013" cy="1420813"/>
          </a:xfrm>
        </p:spPr>
        <p:txBody>
          <a:bodyPr/>
          <a:lstStyle/>
          <a:p>
            <a:r>
              <a:rPr lang="en-GB" dirty="0" smtClean="0"/>
              <a:t>Using the frog-3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39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3369" y="1512226"/>
            <a:ext cx="3493827" cy="44406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0747" y="1601200"/>
            <a:ext cx="4211378" cy="2232349"/>
          </a:xfrm>
        </p:spPr>
        <p:txBody>
          <a:bodyPr/>
          <a:lstStyle/>
          <a:p>
            <a:pPr>
              <a:spcAft>
                <a:spcPct val="40000"/>
              </a:spcAft>
            </a:pP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 Floatation Device</a:t>
            </a:r>
          </a:p>
          <a:p>
            <a:pPr>
              <a:spcAft>
                <a:spcPct val="40000"/>
              </a:spcAft>
            </a:pP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 Protection</a:t>
            </a:r>
          </a:p>
          <a:p>
            <a:pPr>
              <a:spcAft>
                <a:spcPct val="40000"/>
              </a:spcAft>
            </a:pP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Survival Suit (if required)</a:t>
            </a:r>
          </a:p>
          <a:p>
            <a:pPr>
              <a:spcAft>
                <a:spcPct val="40000"/>
              </a:spcAft>
            </a:pP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Operator specific PPE requirements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2878" y="260590"/>
            <a:ext cx="8312496" cy="7556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latin typeface="Tahoma"/>
              </a:rPr>
              <a:t>Personal Protective Equipment</a:t>
            </a:r>
            <a:endParaRPr lang="en-GB" dirty="0">
              <a:latin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7688" y="1479842"/>
            <a:ext cx="4417686" cy="44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8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gray">
          <a:xfrm>
            <a:off x="611188" y="1260740"/>
            <a:ext cx="8208962" cy="46085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b="0"/>
          </a:p>
        </p:txBody>
      </p:sp>
      <p:graphicFrame>
        <p:nvGraphicFramePr>
          <p:cNvPr id="6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715170"/>
              </p:ext>
            </p:extLst>
          </p:nvPr>
        </p:nvGraphicFramePr>
        <p:xfrm>
          <a:off x="774700" y="1397560"/>
          <a:ext cx="7912100" cy="4318000"/>
        </p:xfrm>
        <a:graphic>
          <a:graphicData uri="http://schemas.openxmlformats.org/drawingml/2006/table">
            <a:tbl>
              <a:tblPr/>
              <a:tblGrid>
                <a:gridCol w="1862138"/>
                <a:gridCol w="1862137"/>
                <a:gridCol w="2093913"/>
                <a:gridCol w="2093912"/>
              </a:tblGrid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Type</a:t>
                      </a:r>
                    </a:p>
                  </a:txBody>
                  <a:tcPr marL="108000" marR="10800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Image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Recommended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Comments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8C3"/>
                    </a:solidFill>
                  </a:tcPr>
                </a:tc>
              </a:tr>
              <a:tr h="1838325"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Manual inflatable lifejacket</a:t>
                      </a:r>
                    </a:p>
                  </a:txBody>
                  <a:tcPr marL="108000" marR="108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lang="en-GB" sz="1400" b="0" kern="1200" dirty="0" smtClean="0">
                        <a:solidFill>
                          <a:schemeClr val="accent4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275N min rating</a:t>
                      </a:r>
                    </a:p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endParaRPr lang="en-GB" sz="1400" b="0" kern="1200" dirty="0" smtClean="0">
                        <a:solidFill>
                          <a:schemeClr val="accent4"/>
                        </a:solidFill>
                        <a:latin typeface="Tahom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Automatically</a:t>
                      </a:r>
                      <a:r>
                        <a:rPr lang="en-GB" sz="1400" b="0" kern="1200" baseline="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 inflatable may also be used</a:t>
                      </a:r>
                      <a:endParaRPr lang="en-GB" sz="1400" b="0" kern="1200" dirty="0" smtClean="0">
                        <a:solidFill>
                          <a:schemeClr val="accent4"/>
                        </a:solidFill>
                        <a:latin typeface="Tahom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lang="en-GB" sz="1400" b="0" kern="1200" dirty="0" smtClean="0">
                        <a:solidFill>
                          <a:schemeClr val="accent4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6"/>
                    </a:solidFill>
                  </a:tcPr>
                </a:tc>
              </a:tr>
              <a:tr h="1838325"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lang="en-GB" sz="1400" b="0" kern="120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Yoke Style Lifejacket</a:t>
                      </a:r>
                    </a:p>
                  </a:txBody>
                  <a:tcPr marL="108000" marR="108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lang="en-GB" sz="1400" b="0" kern="1200" dirty="0" smtClean="0">
                        <a:solidFill>
                          <a:schemeClr val="accent4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lang="en-GB" sz="1400" b="0" kern="120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Can</a:t>
                      </a:r>
                      <a:r>
                        <a:rPr lang="en-GB" sz="1400" b="0" kern="1200" baseline="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 interfere with operation of seat harness</a:t>
                      </a:r>
                      <a:endParaRPr lang="en-GB" sz="1400" b="0" kern="1200" dirty="0" smtClean="0">
                        <a:solidFill>
                          <a:schemeClr val="accent4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02878" y="260590"/>
            <a:ext cx="6997700" cy="7556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latin typeface="Tahoma"/>
              </a:rPr>
              <a:t>Personal Floatation Devices</a:t>
            </a:r>
            <a:endParaRPr lang="en-GB" dirty="0">
              <a:latin typeface="Tahoma"/>
            </a:endParaRPr>
          </a:p>
        </p:txBody>
      </p:sp>
      <p:pic>
        <p:nvPicPr>
          <p:cNvPr id="10" name="Picture 43" descr="RM - px - lifejac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2994025" y="2222974"/>
            <a:ext cx="112077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rproctor\AppData\Local\Microsoft\Windows\INetCache\IE\LJF7PULW\MC900432530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CC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5983" y="2593076"/>
            <a:ext cx="850794" cy="79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rproctor\AppData\Local\Microsoft\Windows\INetCache\IE\LJF7PULW\MC90043253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5983" y="4404964"/>
            <a:ext cx="868000" cy="8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7162" y="4031714"/>
            <a:ext cx="1614499" cy="161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66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gray">
          <a:xfrm>
            <a:off x="611188" y="1260740"/>
            <a:ext cx="8208962" cy="46085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b="0"/>
          </a:p>
        </p:txBody>
      </p:sp>
      <p:graphicFrame>
        <p:nvGraphicFramePr>
          <p:cNvPr id="6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3701650"/>
              </p:ext>
            </p:extLst>
          </p:nvPr>
        </p:nvGraphicFramePr>
        <p:xfrm>
          <a:off x="774700" y="1397560"/>
          <a:ext cx="7912100" cy="4186267"/>
        </p:xfrm>
        <a:graphic>
          <a:graphicData uri="http://schemas.openxmlformats.org/drawingml/2006/table">
            <a:tbl>
              <a:tblPr/>
              <a:tblGrid>
                <a:gridCol w="1862138"/>
                <a:gridCol w="1862137"/>
                <a:gridCol w="2093913"/>
                <a:gridCol w="2093912"/>
              </a:tblGrid>
              <a:tr h="5096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Type</a:t>
                      </a:r>
                    </a:p>
                  </a:txBody>
                  <a:tcPr marL="108000" marR="10800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Image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Recommended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Comments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8C3"/>
                    </a:solidFill>
                  </a:tcPr>
                </a:tc>
              </a:tr>
              <a:tr h="1838325"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Working</a:t>
                      </a:r>
                      <a:r>
                        <a:rPr lang="en-GB" sz="1400" b="0" kern="1200" baseline="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 at Height Helmet</a:t>
                      </a:r>
                      <a:endParaRPr lang="en-GB" sz="1400" b="0" kern="1200" dirty="0" smtClean="0">
                        <a:solidFill>
                          <a:schemeClr val="accent4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108000" marR="108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lang="en-GB" sz="1400" b="0" kern="1200" dirty="0" smtClean="0">
                        <a:solidFill>
                          <a:schemeClr val="accent4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baseline="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Chin strap for secure fit</a:t>
                      </a:r>
                    </a:p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endParaRPr lang="en-GB" sz="1400" b="0" kern="1200" baseline="0" dirty="0" smtClean="0">
                        <a:solidFill>
                          <a:schemeClr val="accent4"/>
                        </a:solidFill>
                        <a:latin typeface="Tahom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baseline="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Back of helmet should not interfere with seat</a:t>
                      </a:r>
                      <a:endParaRPr lang="en-GB" sz="1400" b="0" kern="1200" dirty="0" smtClean="0">
                        <a:solidFill>
                          <a:schemeClr val="accent4"/>
                        </a:solidFill>
                        <a:latin typeface="Tahom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lang="en-GB" sz="1400" b="0" kern="1200" dirty="0" smtClean="0">
                        <a:solidFill>
                          <a:schemeClr val="accent4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6"/>
                    </a:solidFill>
                  </a:tcPr>
                </a:tc>
              </a:tr>
              <a:tr h="1838325"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lang="en-GB" sz="1400" b="0" kern="120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Hard Hat</a:t>
                      </a:r>
                    </a:p>
                  </a:txBody>
                  <a:tcPr marL="108000" marR="108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lang="en-GB" sz="1400" b="0" kern="1200" dirty="0" smtClean="0">
                        <a:solidFill>
                          <a:schemeClr val="accent4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lang="en-GB" sz="1400" b="0" kern="120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Insecure fit</a:t>
                      </a:r>
                    </a:p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lang="en-GB" sz="1400" b="0" kern="1200" dirty="0" smtClean="0">
                        <a:solidFill>
                          <a:schemeClr val="accent4"/>
                        </a:solidFill>
                        <a:latin typeface="Tahom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lang="en-GB" sz="1400" b="0" kern="120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Can interfere with seat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02878" y="260590"/>
            <a:ext cx="6997700" cy="7556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latin typeface="Tahoma"/>
              </a:rPr>
              <a:t>Head Protection</a:t>
            </a:r>
            <a:endParaRPr lang="en-GB" dirty="0">
              <a:latin typeface="Tahoma"/>
            </a:endParaRPr>
          </a:p>
        </p:txBody>
      </p:sp>
      <p:pic>
        <p:nvPicPr>
          <p:cNvPr id="1027" name="Picture 3" descr="C:\Users\rproctor\AppData\Local\Microsoft\Windows\INetCache\IE\LJF7PULW\MC900432530[1]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CC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5983" y="2593076"/>
            <a:ext cx="850794" cy="79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rproctor\AppData\Local\Microsoft\Windows\INetCache\IE\LJF7PULW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5983" y="4404964"/>
            <a:ext cx="868000" cy="8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4000" l="7643" r="987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4614" y="2126713"/>
            <a:ext cx="1319594" cy="168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4614" y="4323522"/>
            <a:ext cx="1549374" cy="103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79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457091" y="333375"/>
            <a:ext cx="7771989" cy="1420813"/>
          </a:xfrm>
        </p:spPr>
        <p:txBody>
          <a:bodyPr/>
          <a:lstStyle/>
          <a:p>
            <a:r>
              <a:rPr lang="en-US" cap="none" dirty="0" smtClean="0"/>
              <a:t>Before Transfer</a:t>
            </a:r>
            <a:endParaRPr lang="en-GB" cap="none" dirty="0"/>
          </a:p>
        </p:txBody>
      </p:sp>
      <p:pic>
        <p:nvPicPr>
          <p:cNvPr id="7" name="Picture 17" descr="RM - px - 0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219700" y="3429000"/>
            <a:ext cx="34559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3"/>
          <p:cNvSpPr>
            <a:spLocks noChangeArrowheads="1"/>
          </p:cNvSpPr>
          <p:nvPr/>
        </p:nvSpPr>
        <p:spPr bwMode="gray">
          <a:xfrm>
            <a:off x="5219700" y="620713"/>
            <a:ext cx="3455988" cy="2376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398" y="1872394"/>
            <a:ext cx="4719145" cy="255992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sz="1800" dirty="0" smtClean="0"/>
              <a:t>Watch the User Briefing video</a:t>
            </a:r>
            <a:endParaRPr lang="en-GB" sz="1800" dirty="0"/>
          </a:p>
          <a:p>
            <a:pPr>
              <a:lnSpc>
                <a:spcPct val="200000"/>
              </a:lnSpc>
            </a:pPr>
            <a:r>
              <a:rPr lang="en-GB" sz="1800" dirty="0" smtClean="0"/>
              <a:t>Check your life jacket is fitted correctly</a:t>
            </a:r>
          </a:p>
          <a:p>
            <a:pPr>
              <a:lnSpc>
                <a:spcPct val="200000"/>
              </a:lnSpc>
            </a:pPr>
            <a:r>
              <a:rPr lang="en-GB" sz="1800" dirty="0" smtClean="0"/>
              <a:t>Deck crew will assign you to a group</a:t>
            </a:r>
          </a:p>
          <a:p>
            <a:pPr>
              <a:lnSpc>
                <a:spcPct val="200000"/>
              </a:lnSpc>
            </a:pPr>
            <a:r>
              <a:rPr lang="en-GB" sz="1800" dirty="0" smtClean="0"/>
              <a:t>Deck crew will then assign you to a specific seat</a:t>
            </a:r>
            <a:endParaRPr lang="en-GB" sz="1800" dirty="0"/>
          </a:p>
          <a:p>
            <a:pPr>
              <a:lnSpc>
                <a:spcPct val="200000"/>
              </a:lnSpc>
            </a:pPr>
            <a:r>
              <a:rPr lang="en-GB" sz="1800" dirty="0" smtClean="0"/>
              <a:t>Await entry instructions</a:t>
            </a:r>
            <a:endParaRPr lang="en-GB" sz="1800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1825" y="737242"/>
            <a:ext cx="2213323" cy="214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0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ChangeArrowheads="1"/>
          </p:cNvSpPr>
          <p:nvPr/>
        </p:nvSpPr>
        <p:spPr bwMode="gray">
          <a:xfrm>
            <a:off x="517585" y="1613140"/>
            <a:ext cx="8108830" cy="41838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9358" y="1528636"/>
            <a:ext cx="5558747" cy="3359202"/>
          </a:xfrm>
        </p:spPr>
        <p:txBody>
          <a:bodyPr/>
          <a:lstStyle/>
          <a:p>
            <a:pPr lvl="0">
              <a:lnSpc>
                <a:spcPct val="200000"/>
              </a:lnSpc>
            </a:pPr>
            <a:r>
              <a:rPr lang="en-GB" sz="1800" dirty="0" smtClean="0"/>
              <a:t>Enter </a:t>
            </a:r>
            <a:r>
              <a:rPr lang="en-GB" sz="1800" dirty="0"/>
              <a:t>carrier and take the seat </a:t>
            </a:r>
            <a:r>
              <a:rPr lang="en-GB" sz="1800" dirty="0" smtClean="0"/>
              <a:t>in front of you</a:t>
            </a:r>
            <a:endParaRPr lang="en-GB" sz="1800" dirty="0"/>
          </a:p>
          <a:p>
            <a:pPr lvl="0">
              <a:lnSpc>
                <a:spcPct val="200000"/>
              </a:lnSpc>
            </a:pPr>
            <a:r>
              <a:rPr lang="en-GB" sz="1800" dirty="0"/>
              <a:t>Fasten </a:t>
            </a:r>
            <a:r>
              <a:rPr lang="en-GB" sz="1800" dirty="0" smtClean="0"/>
              <a:t>seat harness</a:t>
            </a:r>
          </a:p>
          <a:p>
            <a:pPr lvl="0">
              <a:lnSpc>
                <a:spcPct val="200000"/>
              </a:lnSpc>
            </a:pPr>
            <a:r>
              <a:rPr lang="en-GB" sz="1800" dirty="0"/>
              <a:t>Keep hands and feet inside the carrier</a:t>
            </a:r>
          </a:p>
          <a:p>
            <a:pPr lvl="0">
              <a:lnSpc>
                <a:spcPct val="200000"/>
              </a:lnSpc>
            </a:pPr>
            <a:r>
              <a:rPr lang="en-GB" sz="1800" dirty="0"/>
              <a:t>Hold the grab </a:t>
            </a:r>
            <a:r>
              <a:rPr lang="en-GB" sz="1800" dirty="0" smtClean="0"/>
              <a:t>handles</a:t>
            </a:r>
          </a:p>
          <a:p>
            <a:pPr lvl="0">
              <a:lnSpc>
                <a:spcPct val="200000"/>
              </a:lnSpc>
            </a:pPr>
            <a:r>
              <a:rPr lang="en-GB" sz="1800" dirty="0" smtClean="0"/>
              <a:t>Place </a:t>
            </a:r>
            <a:r>
              <a:rPr lang="en-GB" sz="1800" dirty="0"/>
              <a:t>feet </a:t>
            </a:r>
            <a:r>
              <a:rPr lang="en-GB" sz="1800" dirty="0" smtClean="0"/>
              <a:t>flat on flooring</a:t>
            </a:r>
            <a:r>
              <a:rPr lang="en-GB" sz="1800" dirty="0"/>
              <a:t/>
            </a:r>
            <a:br>
              <a:rPr lang="en-GB" sz="1800" dirty="0"/>
            </a:b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6997700" cy="7556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Entry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5049" y="2220360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3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98C3"/>
                </a:solidFill>
              </a:rPr>
              <a:t>Fastening Seat Harnesses</a:t>
            </a:r>
            <a:endParaRPr lang="en-GB" dirty="0">
              <a:solidFill>
                <a:srgbClr val="0098C3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323850" y="1343025"/>
            <a:ext cx="8496300" cy="48958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5" name="Picture 6" descr="F3 (31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604963" y="1485900"/>
            <a:ext cx="28956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C6 (2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867400" y="1487488"/>
            <a:ext cx="28082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F3 (32)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692275" y="3862388"/>
            <a:ext cx="2808288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6"/>
          <p:cNvGrpSpPr>
            <a:grpSpLocks/>
          </p:cNvGrpSpPr>
          <p:nvPr/>
        </p:nvGrpSpPr>
        <p:grpSpPr bwMode="auto">
          <a:xfrm rot="16200000" flipH="1">
            <a:off x="2868612" y="4635501"/>
            <a:ext cx="360363" cy="315912"/>
            <a:chOff x="6027" y="1801"/>
            <a:chExt cx="226" cy="197"/>
          </a:xfrm>
        </p:grpSpPr>
        <p:sp>
          <p:nvSpPr>
            <p:cNvPr id="9" name="Freeform 17"/>
            <p:cNvSpPr>
              <a:spLocks/>
            </p:cNvSpPr>
            <p:nvPr/>
          </p:nvSpPr>
          <p:spPr bwMode="gray">
            <a:xfrm>
              <a:off x="6027" y="1801"/>
              <a:ext cx="226" cy="197"/>
            </a:xfrm>
            <a:custGeom>
              <a:avLst/>
              <a:gdLst>
                <a:gd name="T0" fmla="*/ 176 w 132"/>
                <a:gd name="T1" fmla="*/ 317 h 115"/>
                <a:gd name="T2" fmla="*/ 181 w 132"/>
                <a:gd name="T3" fmla="*/ 230 h 115"/>
                <a:gd name="T4" fmla="*/ 0 w 132"/>
                <a:gd name="T5" fmla="*/ 168 h 115"/>
                <a:gd name="T6" fmla="*/ 181 w 132"/>
                <a:gd name="T7" fmla="*/ 108 h 115"/>
                <a:gd name="T8" fmla="*/ 176 w 132"/>
                <a:gd name="T9" fmla="*/ 17 h 115"/>
                <a:gd name="T10" fmla="*/ 260 w 132"/>
                <a:gd name="T11" fmla="*/ 17 h 115"/>
                <a:gd name="T12" fmla="*/ 370 w 132"/>
                <a:gd name="T13" fmla="*/ 127 h 115"/>
                <a:gd name="T14" fmla="*/ 370 w 132"/>
                <a:gd name="T15" fmla="*/ 127 h 115"/>
                <a:gd name="T16" fmla="*/ 375 w 132"/>
                <a:gd name="T17" fmla="*/ 132 h 115"/>
                <a:gd name="T18" fmla="*/ 375 w 132"/>
                <a:gd name="T19" fmla="*/ 132 h 115"/>
                <a:gd name="T20" fmla="*/ 378 w 132"/>
                <a:gd name="T21" fmla="*/ 135 h 115"/>
                <a:gd name="T22" fmla="*/ 378 w 132"/>
                <a:gd name="T23" fmla="*/ 139 h 115"/>
                <a:gd name="T24" fmla="*/ 382 w 132"/>
                <a:gd name="T25" fmla="*/ 140 h 115"/>
                <a:gd name="T26" fmla="*/ 382 w 132"/>
                <a:gd name="T27" fmla="*/ 144 h 115"/>
                <a:gd name="T28" fmla="*/ 384 w 132"/>
                <a:gd name="T29" fmla="*/ 147 h 115"/>
                <a:gd name="T30" fmla="*/ 384 w 132"/>
                <a:gd name="T31" fmla="*/ 147 h 115"/>
                <a:gd name="T32" fmla="*/ 384 w 132"/>
                <a:gd name="T33" fmla="*/ 149 h 115"/>
                <a:gd name="T34" fmla="*/ 384 w 132"/>
                <a:gd name="T35" fmla="*/ 152 h 115"/>
                <a:gd name="T36" fmla="*/ 387 w 132"/>
                <a:gd name="T37" fmla="*/ 156 h 115"/>
                <a:gd name="T38" fmla="*/ 387 w 132"/>
                <a:gd name="T39" fmla="*/ 159 h 115"/>
                <a:gd name="T40" fmla="*/ 387 w 132"/>
                <a:gd name="T41" fmla="*/ 168 h 115"/>
                <a:gd name="T42" fmla="*/ 387 w 132"/>
                <a:gd name="T43" fmla="*/ 168 h 115"/>
                <a:gd name="T44" fmla="*/ 387 w 132"/>
                <a:gd name="T45" fmla="*/ 173 h 115"/>
                <a:gd name="T46" fmla="*/ 387 w 132"/>
                <a:gd name="T47" fmla="*/ 176 h 115"/>
                <a:gd name="T48" fmla="*/ 384 w 132"/>
                <a:gd name="T49" fmla="*/ 182 h 115"/>
                <a:gd name="T50" fmla="*/ 384 w 132"/>
                <a:gd name="T51" fmla="*/ 185 h 115"/>
                <a:gd name="T52" fmla="*/ 384 w 132"/>
                <a:gd name="T53" fmla="*/ 188 h 115"/>
                <a:gd name="T54" fmla="*/ 382 w 132"/>
                <a:gd name="T55" fmla="*/ 190 h 115"/>
                <a:gd name="T56" fmla="*/ 382 w 132"/>
                <a:gd name="T57" fmla="*/ 194 h 115"/>
                <a:gd name="T58" fmla="*/ 378 w 132"/>
                <a:gd name="T59" fmla="*/ 197 h 115"/>
                <a:gd name="T60" fmla="*/ 375 w 132"/>
                <a:gd name="T61" fmla="*/ 202 h 115"/>
                <a:gd name="T62" fmla="*/ 375 w 132"/>
                <a:gd name="T63" fmla="*/ 202 h 115"/>
                <a:gd name="T64" fmla="*/ 375 w 132"/>
                <a:gd name="T65" fmla="*/ 202 h 115"/>
                <a:gd name="T66" fmla="*/ 372 w 132"/>
                <a:gd name="T67" fmla="*/ 209 h 115"/>
                <a:gd name="T68" fmla="*/ 370 w 132"/>
                <a:gd name="T69" fmla="*/ 209 h 115"/>
                <a:gd name="T70" fmla="*/ 260 w 132"/>
                <a:gd name="T71" fmla="*/ 317 h 1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2" h="115">
                  <a:moveTo>
                    <a:pt x="75" y="115"/>
                  </a:moveTo>
                  <a:cubicBezTo>
                    <a:pt x="69" y="115"/>
                    <a:pt x="64" y="112"/>
                    <a:pt x="60" y="108"/>
                  </a:cubicBezTo>
                  <a:cubicBezTo>
                    <a:pt x="52" y="100"/>
                    <a:pt x="52" y="87"/>
                    <a:pt x="60" y="79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9" y="78"/>
                    <a:pt x="0" y="68"/>
                    <a:pt x="0" y="57"/>
                  </a:cubicBezTo>
                  <a:cubicBezTo>
                    <a:pt x="0" y="46"/>
                    <a:pt x="9" y="37"/>
                    <a:pt x="20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2" y="27"/>
                    <a:pt x="52" y="14"/>
                    <a:pt x="60" y="6"/>
                  </a:cubicBezTo>
                  <a:cubicBezTo>
                    <a:pt x="64" y="2"/>
                    <a:pt x="69" y="0"/>
                    <a:pt x="75" y="0"/>
                  </a:cubicBezTo>
                  <a:cubicBezTo>
                    <a:pt x="80" y="0"/>
                    <a:pt x="85" y="2"/>
                    <a:pt x="89" y="6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7" y="43"/>
                    <a:pt x="127" y="44"/>
                    <a:pt x="127" y="44"/>
                  </a:cubicBezTo>
                  <a:cubicBezTo>
                    <a:pt x="127" y="44"/>
                    <a:pt x="128" y="44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6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31" y="51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3"/>
                    <a:pt x="132" y="53"/>
                  </a:cubicBezTo>
                  <a:cubicBezTo>
                    <a:pt x="132" y="53"/>
                    <a:pt x="132" y="54"/>
                    <a:pt x="132" y="54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54"/>
                    <a:pt x="132" y="55"/>
                    <a:pt x="132" y="55"/>
                  </a:cubicBezTo>
                  <a:cubicBezTo>
                    <a:pt x="132" y="56"/>
                    <a:pt x="132" y="56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8"/>
                    <a:pt x="132" y="59"/>
                    <a:pt x="132" y="59"/>
                  </a:cubicBezTo>
                  <a:cubicBezTo>
                    <a:pt x="132" y="59"/>
                    <a:pt x="132" y="60"/>
                    <a:pt x="132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2" y="60"/>
                    <a:pt x="132" y="61"/>
                    <a:pt x="132" y="61"/>
                  </a:cubicBezTo>
                  <a:cubicBezTo>
                    <a:pt x="131" y="61"/>
                    <a:pt x="131" y="62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3"/>
                    <a:pt x="131" y="63"/>
                  </a:cubicBezTo>
                  <a:cubicBezTo>
                    <a:pt x="131" y="63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30" y="66"/>
                    <a:pt x="130" y="66"/>
                    <a:pt x="130" y="67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70"/>
                    <a:pt x="127" y="70"/>
                    <a:pt x="127" y="70"/>
                  </a:cubicBezTo>
                  <a:cubicBezTo>
                    <a:pt x="127" y="70"/>
                    <a:pt x="127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6" y="71"/>
                    <a:pt x="126" y="72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5" y="112"/>
                    <a:pt x="80" y="115"/>
                    <a:pt x="75" y="115"/>
                  </a:cubicBez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8"/>
            <p:cNvSpPr>
              <a:spLocks/>
            </p:cNvSpPr>
            <p:nvPr/>
          </p:nvSpPr>
          <p:spPr bwMode="gray">
            <a:xfrm>
              <a:off x="6037" y="1809"/>
              <a:ext cx="206" cy="181"/>
            </a:xfrm>
            <a:custGeom>
              <a:avLst/>
              <a:gdLst>
                <a:gd name="T0" fmla="*/ 342 w 120"/>
                <a:gd name="T1" fmla="*/ 184 h 106"/>
                <a:gd name="T2" fmla="*/ 345 w 120"/>
                <a:gd name="T3" fmla="*/ 181 h 106"/>
                <a:gd name="T4" fmla="*/ 345 w 120"/>
                <a:gd name="T5" fmla="*/ 181 h 106"/>
                <a:gd name="T6" fmla="*/ 345 w 120"/>
                <a:gd name="T7" fmla="*/ 178 h 106"/>
                <a:gd name="T8" fmla="*/ 348 w 120"/>
                <a:gd name="T9" fmla="*/ 174 h 106"/>
                <a:gd name="T10" fmla="*/ 348 w 120"/>
                <a:gd name="T11" fmla="*/ 174 h 106"/>
                <a:gd name="T12" fmla="*/ 350 w 120"/>
                <a:gd name="T13" fmla="*/ 172 h 106"/>
                <a:gd name="T14" fmla="*/ 350 w 120"/>
                <a:gd name="T15" fmla="*/ 172 h 106"/>
                <a:gd name="T16" fmla="*/ 350 w 120"/>
                <a:gd name="T17" fmla="*/ 169 h 106"/>
                <a:gd name="T18" fmla="*/ 350 w 120"/>
                <a:gd name="T19" fmla="*/ 166 h 106"/>
                <a:gd name="T20" fmla="*/ 350 w 120"/>
                <a:gd name="T21" fmla="*/ 166 h 106"/>
                <a:gd name="T22" fmla="*/ 354 w 120"/>
                <a:gd name="T23" fmla="*/ 164 h 106"/>
                <a:gd name="T24" fmla="*/ 354 w 120"/>
                <a:gd name="T25" fmla="*/ 161 h 106"/>
                <a:gd name="T26" fmla="*/ 354 w 120"/>
                <a:gd name="T27" fmla="*/ 161 h 106"/>
                <a:gd name="T28" fmla="*/ 354 w 120"/>
                <a:gd name="T29" fmla="*/ 155 h 106"/>
                <a:gd name="T30" fmla="*/ 354 w 120"/>
                <a:gd name="T31" fmla="*/ 155 h 106"/>
                <a:gd name="T32" fmla="*/ 354 w 120"/>
                <a:gd name="T33" fmla="*/ 155 h 106"/>
                <a:gd name="T34" fmla="*/ 354 w 120"/>
                <a:gd name="T35" fmla="*/ 152 h 106"/>
                <a:gd name="T36" fmla="*/ 354 w 120"/>
                <a:gd name="T37" fmla="*/ 149 h 106"/>
                <a:gd name="T38" fmla="*/ 354 w 120"/>
                <a:gd name="T39" fmla="*/ 145 h 106"/>
                <a:gd name="T40" fmla="*/ 350 w 120"/>
                <a:gd name="T41" fmla="*/ 143 h 106"/>
                <a:gd name="T42" fmla="*/ 350 w 120"/>
                <a:gd name="T43" fmla="*/ 143 h 106"/>
                <a:gd name="T44" fmla="*/ 350 w 120"/>
                <a:gd name="T45" fmla="*/ 140 h 106"/>
                <a:gd name="T46" fmla="*/ 350 w 120"/>
                <a:gd name="T47" fmla="*/ 140 h 106"/>
                <a:gd name="T48" fmla="*/ 350 w 120"/>
                <a:gd name="T49" fmla="*/ 137 h 106"/>
                <a:gd name="T50" fmla="*/ 348 w 120"/>
                <a:gd name="T51" fmla="*/ 135 h 106"/>
                <a:gd name="T52" fmla="*/ 348 w 120"/>
                <a:gd name="T53" fmla="*/ 135 h 106"/>
                <a:gd name="T54" fmla="*/ 345 w 120"/>
                <a:gd name="T55" fmla="*/ 131 h 106"/>
                <a:gd name="T56" fmla="*/ 345 w 120"/>
                <a:gd name="T57" fmla="*/ 128 h 106"/>
                <a:gd name="T58" fmla="*/ 345 w 120"/>
                <a:gd name="T59" fmla="*/ 128 h 106"/>
                <a:gd name="T60" fmla="*/ 342 w 120"/>
                <a:gd name="T61" fmla="*/ 125 h 106"/>
                <a:gd name="T62" fmla="*/ 342 w 120"/>
                <a:gd name="T63" fmla="*/ 125 h 106"/>
                <a:gd name="T64" fmla="*/ 342 w 120"/>
                <a:gd name="T65" fmla="*/ 125 h 106"/>
                <a:gd name="T66" fmla="*/ 233 w 120"/>
                <a:gd name="T67" fmla="*/ 17 h 106"/>
                <a:gd name="T68" fmla="*/ 172 w 120"/>
                <a:gd name="T69" fmla="*/ 17 h 106"/>
                <a:gd name="T70" fmla="*/ 172 w 120"/>
                <a:gd name="T71" fmla="*/ 75 h 106"/>
                <a:gd name="T72" fmla="*/ 206 w 120"/>
                <a:gd name="T73" fmla="*/ 114 h 106"/>
                <a:gd name="T74" fmla="*/ 41 w 120"/>
                <a:gd name="T75" fmla="*/ 114 h 106"/>
                <a:gd name="T76" fmla="*/ 0 w 120"/>
                <a:gd name="T77" fmla="*/ 155 h 106"/>
                <a:gd name="T78" fmla="*/ 41 w 120"/>
                <a:gd name="T79" fmla="*/ 198 h 106"/>
                <a:gd name="T80" fmla="*/ 206 w 120"/>
                <a:gd name="T81" fmla="*/ 198 h 106"/>
                <a:gd name="T82" fmla="*/ 172 w 120"/>
                <a:gd name="T83" fmla="*/ 234 h 106"/>
                <a:gd name="T84" fmla="*/ 172 w 120"/>
                <a:gd name="T85" fmla="*/ 292 h 106"/>
                <a:gd name="T86" fmla="*/ 233 w 120"/>
                <a:gd name="T87" fmla="*/ 292 h 106"/>
                <a:gd name="T88" fmla="*/ 342 w 120"/>
                <a:gd name="T89" fmla="*/ 184 h 106"/>
                <a:gd name="T90" fmla="*/ 342 w 120"/>
                <a:gd name="T91" fmla="*/ 184 h 106"/>
                <a:gd name="T92" fmla="*/ 342 w 120"/>
                <a:gd name="T93" fmla="*/ 184 h 1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0" h="106">
                  <a:moveTo>
                    <a:pt x="116" y="63"/>
                  </a:moveTo>
                  <a:cubicBezTo>
                    <a:pt x="116" y="63"/>
                    <a:pt x="116" y="63"/>
                    <a:pt x="117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8" y="61"/>
                    <a:pt x="118" y="61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59"/>
                    <a:pt x="119" y="59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19" y="58"/>
                    <a:pt x="119" y="58"/>
                    <a:pt x="119" y="57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56"/>
                    <a:pt x="120" y="55"/>
                    <a:pt x="120" y="55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20" y="54"/>
                    <a:pt x="120" y="54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2"/>
                    <a:pt x="120" y="52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1"/>
                    <a:pt x="120" y="50"/>
                    <a:pt x="120" y="50"/>
                  </a:cubicBezTo>
                  <a:cubicBezTo>
                    <a:pt x="120" y="50"/>
                    <a:pt x="120" y="50"/>
                    <a:pt x="119" y="49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9" y="49"/>
                    <a:pt x="119" y="48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8" y="47"/>
                    <a:pt x="118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5"/>
                    <a:pt x="118" y="45"/>
                    <a:pt x="117" y="45"/>
                  </a:cubicBezTo>
                  <a:cubicBezTo>
                    <a:pt x="117" y="45"/>
                    <a:pt x="117" y="45"/>
                    <a:pt x="117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6" y="44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3" y="0"/>
                    <a:pt x="64" y="0"/>
                    <a:pt x="58" y="6"/>
                  </a:cubicBezTo>
                  <a:cubicBezTo>
                    <a:pt x="53" y="12"/>
                    <a:pt x="53" y="21"/>
                    <a:pt x="58" y="26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6" y="39"/>
                    <a:pt x="0" y="45"/>
                    <a:pt x="0" y="53"/>
                  </a:cubicBezTo>
                  <a:cubicBezTo>
                    <a:pt x="0" y="61"/>
                    <a:pt x="6" y="68"/>
                    <a:pt x="14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3" y="85"/>
                    <a:pt x="53" y="95"/>
                    <a:pt x="58" y="100"/>
                  </a:cubicBezTo>
                  <a:cubicBezTo>
                    <a:pt x="64" y="106"/>
                    <a:pt x="73" y="106"/>
                    <a:pt x="79" y="100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lose/>
                </a:path>
              </a:pathLst>
            </a:custGeom>
            <a:solidFill>
              <a:srgbClr val="FDB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1" name="Picture 9" descr="F3 (33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867400" y="3862388"/>
            <a:ext cx="2808288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gray">
          <a:xfrm>
            <a:off x="468313" y="1487488"/>
            <a:ext cx="1368425" cy="2232025"/>
          </a:xfrm>
          <a:prstGeom prst="rect">
            <a:avLst/>
          </a:prstGeom>
          <a:solidFill>
            <a:srgbClr val="0098C3"/>
          </a:solidFill>
          <a:ln>
            <a:noFill/>
          </a:ln>
          <a:effectLst/>
        </p:spPr>
        <p:txBody>
          <a:bodyPr lIns="0" tIns="0" rIns="0" bIns="0" anchor="ctr"/>
          <a:lstStyle>
            <a:lvl1pPr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endParaRPr lang="en-GB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85000"/>
              </a:lnSpc>
            </a:pPr>
            <a:endParaRPr lang="en-GB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85000"/>
              </a:lnSpc>
            </a:pPr>
            <a:endParaRPr lang="en-GB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85000"/>
              </a:lnSpc>
            </a:pP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Seat </a:t>
            </a:r>
            <a:b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harnesses </a:t>
            </a:r>
            <a:b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will have </a:t>
            </a:r>
            <a:b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been prepared by the deck crew</a:t>
            </a: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973138" y="1778000"/>
            <a:ext cx="358775" cy="358775"/>
            <a:chOff x="408" y="1140"/>
            <a:chExt cx="226" cy="226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gray">
            <a:xfrm>
              <a:off x="408" y="1140"/>
              <a:ext cx="226" cy="226"/>
            </a:xfrm>
            <a:prstGeom prst="ellipse">
              <a:avLst/>
            </a:prstGeom>
            <a:solidFill>
              <a:srgbClr val="FDB827"/>
            </a:soli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gray">
            <a:xfrm>
              <a:off x="484" y="1160"/>
              <a:ext cx="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6" name="Text Box 7"/>
          <p:cNvSpPr txBox="1">
            <a:spLocks noChangeArrowheads="1"/>
          </p:cNvSpPr>
          <p:nvPr/>
        </p:nvSpPr>
        <p:spPr bwMode="gray">
          <a:xfrm>
            <a:off x="4643438" y="1487488"/>
            <a:ext cx="1368425" cy="2232025"/>
          </a:xfrm>
          <a:prstGeom prst="rect">
            <a:avLst/>
          </a:prstGeom>
          <a:solidFill>
            <a:srgbClr val="0098C3"/>
          </a:solidFill>
          <a:ln>
            <a:noFill/>
          </a:ln>
          <a:effectLst/>
        </p:spPr>
        <p:txBody>
          <a:bodyPr lIns="0" tIns="0" rIns="0" bIns="0" anchor="ctr"/>
          <a:lstStyle>
            <a:lvl1pPr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endParaRPr lang="en-GB" sz="16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85000"/>
              </a:lnSpc>
            </a:pPr>
            <a:r>
              <a:rPr lang="en-GB" sz="1600">
                <a:solidFill>
                  <a:schemeClr val="bg1"/>
                </a:solidFill>
                <a:cs typeface="Arial" panose="020B0604020202020204" pitchFamily="34" charset="0"/>
              </a:rPr>
              <a:t>Insert each </a:t>
            </a:r>
            <a:br>
              <a:rPr lang="en-GB" sz="160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600">
                <a:solidFill>
                  <a:schemeClr val="bg1"/>
                </a:solidFill>
                <a:cs typeface="Arial" panose="020B0604020202020204" pitchFamily="34" charset="0"/>
              </a:rPr>
              <a:t>arm into shoulder harness</a:t>
            </a:r>
          </a:p>
        </p:txBody>
      </p: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5148263" y="1778000"/>
            <a:ext cx="358775" cy="358775"/>
            <a:chOff x="408" y="1140"/>
            <a:chExt cx="226" cy="226"/>
          </a:xfrm>
        </p:grpSpPr>
        <p:sp>
          <p:nvSpPr>
            <p:cNvPr id="18" name="Oval 14"/>
            <p:cNvSpPr>
              <a:spLocks noChangeArrowheads="1"/>
            </p:cNvSpPr>
            <p:nvPr/>
          </p:nvSpPr>
          <p:spPr bwMode="gray">
            <a:xfrm>
              <a:off x="408" y="1140"/>
              <a:ext cx="226" cy="226"/>
            </a:xfrm>
            <a:prstGeom prst="ellipse">
              <a:avLst/>
            </a:prstGeom>
            <a:solidFill>
              <a:srgbClr val="FDB827"/>
            </a:soli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/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gray">
            <a:xfrm>
              <a:off x="484" y="1160"/>
              <a:ext cx="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0" name="Text Box 7"/>
          <p:cNvSpPr txBox="1">
            <a:spLocks noChangeArrowheads="1"/>
          </p:cNvSpPr>
          <p:nvPr/>
        </p:nvSpPr>
        <p:spPr bwMode="gray">
          <a:xfrm>
            <a:off x="468313" y="3862388"/>
            <a:ext cx="1368425" cy="2232025"/>
          </a:xfrm>
          <a:prstGeom prst="rect">
            <a:avLst/>
          </a:prstGeom>
          <a:solidFill>
            <a:srgbClr val="0098C3"/>
          </a:solidFill>
          <a:ln>
            <a:noFill/>
          </a:ln>
          <a:effectLst/>
        </p:spPr>
        <p:txBody>
          <a:bodyPr lIns="0" tIns="0" rIns="0" bIns="0" anchor="ctr"/>
          <a:lstStyle>
            <a:lvl1pPr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endParaRPr lang="en-GB" sz="16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85000"/>
              </a:lnSpc>
            </a:pPr>
            <a:endParaRPr lang="en-GB" sz="16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85000"/>
              </a:lnSpc>
            </a:pPr>
            <a:r>
              <a:rPr lang="en-GB" sz="1600">
                <a:solidFill>
                  <a:schemeClr val="bg1"/>
                </a:solidFill>
                <a:cs typeface="Arial" panose="020B0604020202020204" pitchFamily="34" charset="0"/>
              </a:rPr>
              <a:t>Take the lap fastener clip and feed through </a:t>
            </a:r>
            <a:br>
              <a:rPr lang="en-GB" sz="160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600">
                <a:solidFill>
                  <a:schemeClr val="bg1"/>
                </a:solidFill>
                <a:cs typeface="Arial" panose="020B0604020202020204" pitchFamily="34" charset="0"/>
              </a:rPr>
              <a:t>the eye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973138" y="4152900"/>
            <a:ext cx="358775" cy="358775"/>
            <a:chOff x="408" y="1140"/>
            <a:chExt cx="226" cy="226"/>
          </a:xfrm>
        </p:grpSpPr>
        <p:sp>
          <p:nvSpPr>
            <p:cNvPr id="22" name="Oval 21"/>
            <p:cNvSpPr>
              <a:spLocks noChangeArrowheads="1"/>
            </p:cNvSpPr>
            <p:nvPr/>
          </p:nvSpPr>
          <p:spPr bwMode="gray">
            <a:xfrm>
              <a:off x="408" y="1140"/>
              <a:ext cx="226" cy="226"/>
            </a:xfrm>
            <a:prstGeom prst="ellipse">
              <a:avLst/>
            </a:prstGeom>
            <a:solidFill>
              <a:srgbClr val="FDB827"/>
            </a:soli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/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gray">
            <a:xfrm>
              <a:off x="484" y="1160"/>
              <a:ext cx="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4" name="Text Box 7"/>
          <p:cNvSpPr txBox="1">
            <a:spLocks noChangeArrowheads="1"/>
          </p:cNvSpPr>
          <p:nvPr/>
        </p:nvSpPr>
        <p:spPr bwMode="gray">
          <a:xfrm>
            <a:off x="4643438" y="3862388"/>
            <a:ext cx="1368425" cy="2232025"/>
          </a:xfrm>
          <a:prstGeom prst="rect">
            <a:avLst/>
          </a:prstGeom>
          <a:solidFill>
            <a:srgbClr val="0098C3"/>
          </a:solidFill>
          <a:ln>
            <a:noFill/>
          </a:ln>
          <a:effectLst/>
        </p:spPr>
        <p:txBody>
          <a:bodyPr lIns="0" tIns="0" rIns="0" bIns="0" anchor="ctr"/>
          <a:lstStyle>
            <a:lvl1pPr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endParaRPr lang="en-GB" sz="16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85000"/>
              </a:lnSpc>
            </a:pPr>
            <a:r>
              <a:rPr lang="en-GB" sz="1600">
                <a:solidFill>
                  <a:schemeClr val="bg1"/>
                </a:solidFill>
                <a:cs typeface="Arial" panose="020B0604020202020204" pitchFamily="34" charset="0"/>
              </a:rPr>
              <a:t>Fold over</a:t>
            </a:r>
            <a:br>
              <a:rPr lang="en-GB" sz="160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600">
                <a:solidFill>
                  <a:schemeClr val="bg1"/>
                </a:solidFill>
                <a:cs typeface="Arial" panose="020B0604020202020204" pitchFamily="34" charset="0"/>
              </a:rPr>
              <a:t>clip</a:t>
            </a:r>
          </a:p>
        </p:txBody>
      </p:sp>
      <p:grpSp>
        <p:nvGrpSpPr>
          <p:cNvPr id="25" name="Group 27"/>
          <p:cNvGrpSpPr>
            <a:grpSpLocks/>
          </p:cNvGrpSpPr>
          <p:nvPr/>
        </p:nvGrpSpPr>
        <p:grpSpPr bwMode="auto">
          <a:xfrm>
            <a:off x="5148263" y="4152900"/>
            <a:ext cx="358775" cy="358775"/>
            <a:chOff x="408" y="1140"/>
            <a:chExt cx="226" cy="226"/>
          </a:xfrm>
        </p:grpSpPr>
        <p:sp>
          <p:nvSpPr>
            <p:cNvPr id="26" name="Oval 28"/>
            <p:cNvSpPr>
              <a:spLocks noChangeArrowheads="1"/>
            </p:cNvSpPr>
            <p:nvPr/>
          </p:nvSpPr>
          <p:spPr bwMode="gray">
            <a:xfrm>
              <a:off x="408" y="1140"/>
              <a:ext cx="226" cy="226"/>
            </a:xfrm>
            <a:prstGeom prst="ellipse">
              <a:avLst/>
            </a:prstGeom>
            <a:solidFill>
              <a:srgbClr val="FDB827"/>
            </a:soli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/>
            </a:p>
          </p:txBody>
        </p:sp>
        <p:sp>
          <p:nvSpPr>
            <p:cNvPr id="27" name="Text Box 29"/>
            <p:cNvSpPr txBox="1">
              <a:spLocks noChangeArrowheads="1"/>
            </p:cNvSpPr>
            <p:nvPr/>
          </p:nvSpPr>
          <p:spPr bwMode="gray">
            <a:xfrm>
              <a:off x="484" y="1160"/>
              <a:ext cx="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28" name="Group 37"/>
          <p:cNvGrpSpPr>
            <a:grpSpLocks/>
          </p:cNvGrpSpPr>
          <p:nvPr/>
        </p:nvGrpSpPr>
        <p:grpSpPr bwMode="auto">
          <a:xfrm rot="16200000" flipH="1">
            <a:off x="7212012" y="4635501"/>
            <a:ext cx="360363" cy="315912"/>
            <a:chOff x="6027" y="1801"/>
            <a:chExt cx="226" cy="197"/>
          </a:xfrm>
        </p:grpSpPr>
        <p:sp>
          <p:nvSpPr>
            <p:cNvPr id="29" name="Freeform 38"/>
            <p:cNvSpPr>
              <a:spLocks/>
            </p:cNvSpPr>
            <p:nvPr/>
          </p:nvSpPr>
          <p:spPr bwMode="gray">
            <a:xfrm>
              <a:off x="6027" y="1801"/>
              <a:ext cx="226" cy="197"/>
            </a:xfrm>
            <a:custGeom>
              <a:avLst/>
              <a:gdLst>
                <a:gd name="T0" fmla="*/ 176 w 132"/>
                <a:gd name="T1" fmla="*/ 317 h 115"/>
                <a:gd name="T2" fmla="*/ 181 w 132"/>
                <a:gd name="T3" fmla="*/ 230 h 115"/>
                <a:gd name="T4" fmla="*/ 0 w 132"/>
                <a:gd name="T5" fmla="*/ 168 h 115"/>
                <a:gd name="T6" fmla="*/ 181 w 132"/>
                <a:gd name="T7" fmla="*/ 108 h 115"/>
                <a:gd name="T8" fmla="*/ 176 w 132"/>
                <a:gd name="T9" fmla="*/ 17 h 115"/>
                <a:gd name="T10" fmla="*/ 260 w 132"/>
                <a:gd name="T11" fmla="*/ 17 h 115"/>
                <a:gd name="T12" fmla="*/ 370 w 132"/>
                <a:gd name="T13" fmla="*/ 127 h 115"/>
                <a:gd name="T14" fmla="*/ 370 w 132"/>
                <a:gd name="T15" fmla="*/ 127 h 115"/>
                <a:gd name="T16" fmla="*/ 375 w 132"/>
                <a:gd name="T17" fmla="*/ 132 h 115"/>
                <a:gd name="T18" fmla="*/ 375 w 132"/>
                <a:gd name="T19" fmla="*/ 132 h 115"/>
                <a:gd name="T20" fmla="*/ 378 w 132"/>
                <a:gd name="T21" fmla="*/ 135 h 115"/>
                <a:gd name="T22" fmla="*/ 378 w 132"/>
                <a:gd name="T23" fmla="*/ 139 h 115"/>
                <a:gd name="T24" fmla="*/ 382 w 132"/>
                <a:gd name="T25" fmla="*/ 140 h 115"/>
                <a:gd name="T26" fmla="*/ 382 w 132"/>
                <a:gd name="T27" fmla="*/ 144 h 115"/>
                <a:gd name="T28" fmla="*/ 384 w 132"/>
                <a:gd name="T29" fmla="*/ 147 h 115"/>
                <a:gd name="T30" fmla="*/ 384 w 132"/>
                <a:gd name="T31" fmla="*/ 147 h 115"/>
                <a:gd name="T32" fmla="*/ 384 w 132"/>
                <a:gd name="T33" fmla="*/ 149 h 115"/>
                <a:gd name="T34" fmla="*/ 384 w 132"/>
                <a:gd name="T35" fmla="*/ 152 h 115"/>
                <a:gd name="T36" fmla="*/ 387 w 132"/>
                <a:gd name="T37" fmla="*/ 156 h 115"/>
                <a:gd name="T38" fmla="*/ 387 w 132"/>
                <a:gd name="T39" fmla="*/ 159 h 115"/>
                <a:gd name="T40" fmla="*/ 387 w 132"/>
                <a:gd name="T41" fmla="*/ 168 h 115"/>
                <a:gd name="T42" fmla="*/ 387 w 132"/>
                <a:gd name="T43" fmla="*/ 168 h 115"/>
                <a:gd name="T44" fmla="*/ 387 w 132"/>
                <a:gd name="T45" fmla="*/ 173 h 115"/>
                <a:gd name="T46" fmla="*/ 387 w 132"/>
                <a:gd name="T47" fmla="*/ 176 h 115"/>
                <a:gd name="T48" fmla="*/ 384 w 132"/>
                <a:gd name="T49" fmla="*/ 182 h 115"/>
                <a:gd name="T50" fmla="*/ 384 w 132"/>
                <a:gd name="T51" fmla="*/ 185 h 115"/>
                <a:gd name="T52" fmla="*/ 384 w 132"/>
                <a:gd name="T53" fmla="*/ 188 h 115"/>
                <a:gd name="T54" fmla="*/ 382 w 132"/>
                <a:gd name="T55" fmla="*/ 190 h 115"/>
                <a:gd name="T56" fmla="*/ 382 w 132"/>
                <a:gd name="T57" fmla="*/ 194 h 115"/>
                <a:gd name="T58" fmla="*/ 378 w 132"/>
                <a:gd name="T59" fmla="*/ 197 h 115"/>
                <a:gd name="T60" fmla="*/ 375 w 132"/>
                <a:gd name="T61" fmla="*/ 202 h 115"/>
                <a:gd name="T62" fmla="*/ 375 w 132"/>
                <a:gd name="T63" fmla="*/ 202 h 115"/>
                <a:gd name="T64" fmla="*/ 375 w 132"/>
                <a:gd name="T65" fmla="*/ 202 h 115"/>
                <a:gd name="T66" fmla="*/ 372 w 132"/>
                <a:gd name="T67" fmla="*/ 209 h 115"/>
                <a:gd name="T68" fmla="*/ 370 w 132"/>
                <a:gd name="T69" fmla="*/ 209 h 115"/>
                <a:gd name="T70" fmla="*/ 260 w 132"/>
                <a:gd name="T71" fmla="*/ 317 h 1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2" h="115">
                  <a:moveTo>
                    <a:pt x="75" y="115"/>
                  </a:moveTo>
                  <a:cubicBezTo>
                    <a:pt x="69" y="115"/>
                    <a:pt x="64" y="112"/>
                    <a:pt x="60" y="108"/>
                  </a:cubicBezTo>
                  <a:cubicBezTo>
                    <a:pt x="52" y="100"/>
                    <a:pt x="52" y="87"/>
                    <a:pt x="60" y="79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9" y="78"/>
                    <a:pt x="0" y="68"/>
                    <a:pt x="0" y="57"/>
                  </a:cubicBezTo>
                  <a:cubicBezTo>
                    <a:pt x="0" y="46"/>
                    <a:pt x="9" y="37"/>
                    <a:pt x="20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2" y="27"/>
                    <a:pt x="52" y="14"/>
                    <a:pt x="60" y="6"/>
                  </a:cubicBezTo>
                  <a:cubicBezTo>
                    <a:pt x="64" y="2"/>
                    <a:pt x="69" y="0"/>
                    <a:pt x="75" y="0"/>
                  </a:cubicBezTo>
                  <a:cubicBezTo>
                    <a:pt x="80" y="0"/>
                    <a:pt x="85" y="2"/>
                    <a:pt x="89" y="6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7" y="43"/>
                    <a:pt x="127" y="44"/>
                    <a:pt x="127" y="44"/>
                  </a:cubicBezTo>
                  <a:cubicBezTo>
                    <a:pt x="127" y="44"/>
                    <a:pt x="128" y="44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6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31" y="51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3"/>
                    <a:pt x="132" y="53"/>
                  </a:cubicBezTo>
                  <a:cubicBezTo>
                    <a:pt x="132" y="53"/>
                    <a:pt x="132" y="54"/>
                    <a:pt x="132" y="54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54"/>
                    <a:pt x="132" y="55"/>
                    <a:pt x="132" y="55"/>
                  </a:cubicBezTo>
                  <a:cubicBezTo>
                    <a:pt x="132" y="56"/>
                    <a:pt x="132" y="56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8"/>
                    <a:pt x="132" y="59"/>
                    <a:pt x="132" y="59"/>
                  </a:cubicBezTo>
                  <a:cubicBezTo>
                    <a:pt x="132" y="59"/>
                    <a:pt x="132" y="60"/>
                    <a:pt x="132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2" y="60"/>
                    <a:pt x="132" y="61"/>
                    <a:pt x="132" y="61"/>
                  </a:cubicBezTo>
                  <a:cubicBezTo>
                    <a:pt x="131" y="61"/>
                    <a:pt x="131" y="62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3"/>
                    <a:pt x="131" y="63"/>
                  </a:cubicBezTo>
                  <a:cubicBezTo>
                    <a:pt x="131" y="63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30" y="66"/>
                    <a:pt x="130" y="66"/>
                    <a:pt x="130" y="67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70"/>
                    <a:pt x="127" y="70"/>
                    <a:pt x="127" y="70"/>
                  </a:cubicBezTo>
                  <a:cubicBezTo>
                    <a:pt x="127" y="70"/>
                    <a:pt x="127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6" y="71"/>
                    <a:pt x="126" y="72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5" y="112"/>
                    <a:pt x="80" y="115"/>
                    <a:pt x="75" y="115"/>
                  </a:cubicBez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39"/>
            <p:cNvSpPr>
              <a:spLocks/>
            </p:cNvSpPr>
            <p:nvPr/>
          </p:nvSpPr>
          <p:spPr bwMode="gray">
            <a:xfrm>
              <a:off x="6037" y="1809"/>
              <a:ext cx="206" cy="181"/>
            </a:xfrm>
            <a:custGeom>
              <a:avLst/>
              <a:gdLst>
                <a:gd name="T0" fmla="*/ 342 w 120"/>
                <a:gd name="T1" fmla="*/ 184 h 106"/>
                <a:gd name="T2" fmla="*/ 345 w 120"/>
                <a:gd name="T3" fmla="*/ 181 h 106"/>
                <a:gd name="T4" fmla="*/ 345 w 120"/>
                <a:gd name="T5" fmla="*/ 181 h 106"/>
                <a:gd name="T6" fmla="*/ 345 w 120"/>
                <a:gd name="T7" fmla="*/ 178 h 106"/>
                <a:gd name="T8" fmla="*/ 348 w 120"/>
                <a:gd name="T9" fmla="*/ 174 h 106"/>
                <a:gd name="T10" fmla="*/ 348 w 120"/>
                <a:gd name="T11" fmla="*/ 174 h 106"/>
                <a:gd name="T12" fmla="*/ 350 w 120"/>
                <a:gd name="T13" fmla="*/ 172 h 106"/>
                <a:gd name="T14" fmla="*/ 350 w 120"/>
                <a:gd name="T15" fmla="*/ 172 h 106"/>
                <a:gd name="T16" fmla="*/ 350 w 120"/>
                <a:gd name="T17" fmla="*/ 169 h 106"/>
                <a:gd name="T18" fmla="*/ 350 w 120"/>
                <a:gd name="T19" fmla="*/ 166 h 106"/>
                <a:gd name="T20" fmla="*/ 350 w 120"/>
                <a:gd name="T21" fmla="*/ 166 h 106"/>
                <a:gd name="T22" fmla="*/ 354 w 120"/>
                <a:gd name="T23" fmla="*/ 164 h 106"/>
                <a:gd name="T24" fmla="*/ 354 w 120"/>
                <a:gd name="T25" fmla="*/ 161 h 106"/>
                <a:gd name="T26" fmla="*/ 354 w 120"/>
                <a:gd name="T27" fmla="*/ 161 h 106"/>
                <a:gd name="T28" fmla="*/ 354 w 120"/>
                <a:gd name="T29" fmla="*/ 155 h 106"/>
                <a:gd name="T30" fmla="*/ 354 w 120"/>
                <a:gd name="T31" fmla="*/ 155 h 106"/>
                <a:gd name="T32" fmla="*/ 354 w 120"/>
                <a:gd name="T33" fmla="*/ 155 h 106"/>
                <a:gd name="T34" fmla="*/ 354 w 120"/>
                <a:gd name="T35" fmla="*/ 152 h 106"/>
                <a:gd name="T36" fmla="*/ 354 w 120"/>
                <a:gd name="T37" fmla="*/ 149 h 106"/>
                <a:gd name="T38" fmla="*/ 354 w 120"/>
                <a:gd name="T39" fmla="*/ 145 h 106"/>
                <a:gd name="T40" fmla="*/ 350 w 120"/>
                <a:gd name="T41" fmla="*/ 143 h 106"/>
                <a:gd name="T42" fmla="*/ 350 w 120"/>
                <a:gd name="T43" fmla="*/ 143 h 106"/>
                <a:gd name="T44" fmla="*/ 350 w 120"/>
                <a:gd name="T45" fmla="*/ 140 h 106"/>
                <a:gd name="T46" fmla="*/ 350 w 120"/>
                <a:gd name="T47" fmla="*/ 140 h 106"/>
                <a:gd name="T48" fmla="*/ 350 w 120"/>
                <a:gd name="T49" fmla="*/ 137 h 106"/>
                <a:gd name="T50" fmla="*/ 348 w 120"/>
                <a:gd name="T51" fmla="*/ 135 h 106"/>
                <a:gd name="T52" fmla="*/ 348 w 120"/>
                <a:gd name="T53" fmla="*/ 135 h 106"/>
                <a:gd name="T54" fmla="*/ 345 w 120"/>
                <a:gd name="T55" fmla="*/ 131 h 106"/>
                <a:gd name="T56" fmla="*/ 345 w 120"/>
                <a:gd name="T57" fmla="*/ 128 h 106"/>
                <a:gd name="T58" fmla="*/ 345 w 120"/>
                <a:gd name="T59" fmla="*/ 128 h 106"/>
                <a:gd name="T60" fmla="*/ 342 w 120"/>
                <a:gd name="T61" fmla="*/ 125 h 106"/>
                <a:gd name="T62" fmla="*/ 342 w 120"/>
                <a:gd name="T63" fmla="*/ 125 h 106"/>
                <a:gd name="T64" fmla="*/ 342 w 120"/>
                <a:gd name="T65" fmla="*/ 125 h 106"/>
                <a:gd name="T66" fmla="*/ 233 w 120"/>
                <a:gd name="T67" fmla="*/ 17 h 106"/>
                <a:gd name="T68" fmla="*/ 172 w 120"/>
                <a:gd name="T69" fmla="*/ 17 h 106"/>
                <a:gd name="T70" fmla="*/ 172 w 120"/>
                <a:gd name="T71" fmla="*/ 75 h 106"/>
                <a:gd name="T72" fmla="*/ 206 w 120"/>
                <a:gd name="T73" fmla="*/ 114 h 106"/>
                <a:gd name="T74" fmla="*/ 41 w 120"/>
                <a:gd name="T75" fmla="*/ 114 h 106"/>
                <a:gd name="T76" fmla="*/ 0 w 120"/>
                <a:gd name="T77" fmla="*/ 155 h 106"/>
                <a:gd name="T78" fmla="*/ 41 w 120"/>
                <a:gd name="T79" fmla="*/ 198 h 106"/>
                <a:gd name="T80" fmla="*/ 206 w 120"/>
                <a:gd name="T81" fmla="*/ 198 h 106"/>
                <a:gd name="T82" fmla="*/ 172 w 120"/>
                <a:gd name="T83" fmla="*/ 234 h 106"/>
                <a:gd name="T84" fmla="*/ 172 w 120"/>
                <a:gd name="T85" fmla="*/ 292 h 106"/>
                <a:gd name="T86" fmla="*/ 233 w 120"/>
                <a:gd name="T87" fmla="*/ 292 h 106"/>
                <a:gd name="T88" fmla="*/ 342 w 120"/>
                <a:gd name="T89" fmla="*/ 184 h 106"/>
                <a:gd name="T90" fmla="*/ 342 w 120"/>
                <a:gd name="T91" fmla="*/ 184 h 106"/>
                <a:gd name="T92" fmla="*/ 342 w 120"/>
                <a:gd name="T93" fmla="*/ 184 h 1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0" h="106">
                  <a:moveTo>
                    <a:pt x="116" y="63"/>
                  </a:moveTo>
                  <a:cubicBezTo>
                    <a:pt x="116" y="63"/>
                    <a:pt x="116" y="63"/>
                    <a:pt x="117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8" y="61"/>
                    <a:pt x="118" y="61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59"/>
                    <a:pt x="119" y="59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19" y="58"/>
                    <a:pt x="119" y="58"/>
                    <a:pt x="119" y="57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56"/>
                    <a:pt x="120" y="55"/>
                    <a:pt x="120" y="55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20" y="54"/>
                    <a:pt x="120" y="54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2"/>
                    <a:pt x="120" y="52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1"/>
                    <a:pt x="120" y="50"/>
                    <a:pt x="120" y="50"/>
                  </a:cubicBezTo>
                  <a:cubicBezTo>
                    <a:pt x="120" y="50"/>
                    <a:pt x="120" y="50"/>
                    <a:pt x="119" y="49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9" y="49"/>
                    <a:pt x="119" y="48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8" y="47"/>
                    <a:pt x="118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5"/>
                    <a:pt x="118" y="45"/>
                    <a:pt x="117" y="45"/>
                  </a:cubicBezTo>
                  <a:cubicBezTo>
                    <a:pt x="117" y="45"/>
                    <a:pt x="117" y="45"/>
                    <a:pt x="117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6" y="44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3" y="0"/>
                    <a:pt x="64" y="0"/>
                    <a:pt x="58" y="6"/>
                  </a:cubicBezTo>
                  <a:cubicBezTo>
                    <a:pt x="53" y="12"/>
                    <a:pt x="53" y="21"/>
                    <a:pt x="58" y="26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6" y="39"/>
                    <a:pt x="0" y="45"/>
                    <a:pt x="0" y="53"/>
                  </a:cubicBezTo>
                  <a:cubicBezTo>
                    <a:pt x="0" y="61"/>
                    <a:pt x="6" y="68"/>
                    <a:pt x="14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3" y="85"/>
                    <a:pt x="53" y="95"/>
                    <a:pt x="58" y="100"/>
                  </a:cubicBezTo>
                  <a:cubicBezTo>
                    <a:pt x="64" y="106"/>
                    <a:pt x="73" y="106"/>
                    <a:pt x="79" y="100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lose/>
                </a:path>
              </a:pathLst>
            </a:custGeom>
            <a:solidFill>
              <a:srgbClr val="FDB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3677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gray">
          <a:xfrm>
            <a:off x="323850" y="1397000"/>
            <a:ext cx="8496300" cy="48958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5" name="Picture 8" descr="F3 (34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541463"/>
            <a:ext cx="46799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F3 (36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1541463"/>
            <a:ext cx="338296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gray">
          <a:xfrm>
            <a:off x="611188" y="5140325"/>
            <a:ext cx="2952750" cy="865188"/>
          </a:xfrm>
          <a:prstGeom prst="rect">
            <a:avLst/>
          </a:prstGeom>
          <a:solidFill>
            <a:srgbClr val="0098C3"/>
          </a:solidFill>
          <a:ln>
            <a:noFill/>
          </a:ln>
          <a:effectLst/>
        </p:spPr>
        <p:txBody>
          <a:bodyPr lIns="648000" tIns="0" rIns="108000" bIns="0" anchor="ctr"/>
          <a:lstStyle>
            <a:lvl1pPr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GB" sz="1500">
                <a:solidFill>
                  <a:schemeClr val="bg1"/>
                </a:solidFill>
                <a:cs typeface="Arial" panose="020B0604020202020204" pitchFamily="34" charset="0"/>
              </a:rPr>
              <a:t>PULL LOWER STRAPS </a:t>
            </a:r>
            <a:r>
              <a:rPr lang="en-GB" sz="1500">
                <a:solidFill>
                  <a:srgbClr val="FDB827"/>
                </a:solidFill>
                <a:cs typeface="Arial" panose="020B0604020202020204" pitchFamily="34" charset="0"/>
              </a:rPr>
              <a:t>FIRST </a:t>
            </a:r>
            <a:br>
              <a:rPr lang="en-GB" sz="1500">
                <a:solidFill>
                  <a:srgbClr val="FDB827"/>
                </a:solidFill>
                <a:cs typeface="Arial" panose="020B0604020202020204" pitchFamily="34" charset="0"/>
              </a:rPr>
            </a:br>
            <a:r>
              <a:rPr lang="en-GB" sz="1500">
                <a:solidFill>
                  <a:schemeClr val="bg1"/>
                </a:solidFill>
                <a:cs typeface="Arial" panose="020B0604020202020204" pitchFamily="34" charset="0"/>
              </a:rPr>
              <a:t>to tighten around waist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gray">
          <a:xfrm>
            <a:off x="5435600" y="5140325"/>
            <a:ext cx="3097213" cy="865188"/>
          </a:xfrm>
          <a:prstGeom prst="rect">
            <a:avLst/>
          </a:prstGeom>
          <a:solidFill>
            <a:srgbClr val="0098C3"/>
          </a:solidFill>
          <a:ln>
            <a:noFill/>
          </a:ln>
          <a:effectLst/>
        </p:spPr>
        <p:txBody>
          <a:bodyPr lIns="648000" tIns="0" rIns="108000" bIns="0" anchor="ctr"/>
          <a:lstStyle>
            <a:lvl1pPr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GB" sz="1500">
                <a:solidFill>
                  <a:schemeClr val="bg1"/>
                </a:solidFill>
                <a:cs typeface="Arial" panose="020B0604020202020204" pitchFamily="34" charset="0"/>
              </a:rPr>
              <a:t>PULL UPPER STRAPS </a:t>
            </a:r>
            <a:r>
              <a:rPr lang="en-GB" sz="1500">
                <a:solidFill>
                  <a:srgbClr val="FDB827"/>
                </a:solidFill>
                <a:cs typeface="Arial" panose="020B0604020202020204" pitchFamily="34" charset="0"/>
              </a:rPr>
              <a:t>SECOND</a:t>
            </a:r>
            <a:br>
              <a:rPr lang="en-GB" sz="1500">
                <a:solidFill>
                  <a:srgbClr val="FDB827"/>
                </a:solidFill>
                <a:cs typeface="Arial" panose="020B0604020202020204" pitchFamily="34" charset="0"/>
              </a:rPr>
            </a:br>
            <a:r>
              <a:rPr lang="en-GB" sz="1500">
                <a:solidFill>
                  <a:schemeClr val="bg1"/>
                </a:solidFill>
                <a:cs typeface="Arial" panose="020B0604020202020204" pitchFamily="34" charset="0"/>
              </a:rPr>
              <a:t>to tighten fit around </a:t>
            </a:r>
            <a:br>
              <a:rPr lang="en-GB" sz="150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500">
                <a:solidFill>
                  <a:schemeClr val="bg1"/>
                </a:solidFill>
                <a:cs typeface="Arial" panose="020B0604020202020204" pitchFamily="34" charset="0"/>
              </a:rPr>
              <a:t>shoulders and chest</a:t>
            </a:r>
          </a:p>
        </p:txBody>
      </p:sp>
      <p:grpSp>
        <p:nvGrpSpPr>
          <p:cNvPr id="9" name="Group 27"/>
          <p:cNvGrpSpPr>
            <a:grpSpLocks/>
          </p:cNvGrpSpPr>
          <p:nvPr/>
        </p:nvGrpSpPr>
        <p:grpSpPr bwMode="auto">
          <a:xfrm flipH="1">
            <a:off x="1724025" y="3944938"/>
            <a:ext cx="360363" cy="315912"/>
            <a:chOff x="6027" y="1801"/>
            <a:chExt cx="226" cy="197"/>
          </a:xfrm>
        </p:grpSpPr>
        <p:sp>
          <p:nvSpPr>
            <p:cNvPr id="10" name="Freeform 28"/>
            <p:cNvSpPr>
              <a:spLocks/>
            </p:cNvSpPr>
            <p:nvPr/>
          </p:nvSpPr>
          <p:spPr bwMode="gray">
            <a:xfrm>
              <a:off x="6027" y="1801"/>
              <a:ext cx="226" cy="197"/>
            </a:xfrm>
            <a:custGeom>
              <a:avLst/>
              <a:gdLst>
                <a:gd name="T0" fmla="*/ 176 w 132"/>
                <a:gd name="T1" fmla="*/ 317 h 115"/>
                <a:gd name="T2" fmla="*/ 181 w 132"/>
                <a:gd name="T3" fmla="*/ 230 h 115"/>
                <a:gd name="T4" fmla="*/ 0 w 132"/>
                <a:gd name="T5" fmla="*/ 168 h 115"/>
                <a:gd name="T6" fmla="*/ 181 w 132"/>
                <a:gd name="T7" fmla="*/ 108 h 115"/>
                <a:gd name="T8" fmla="*/ 176 w 132"/>
                <a:gd name="T9" fmla="*/ 17 h 115"/>
                <a:gd name="T10" fmla="*/ 260 w 132"/>
                <a:gd name="T11" fmla="*/ 17 h 115"/>
                <a:gd name="T12" fmla="*/ 370 w 132"/>
                <a:gd name="T13" fmla="*/ 127 h 115"/>
                <a:gd name="T14" fmla="*/ 370 w 132"/>
                <a:gd name="T15" fmla="*/ 127 h 115"/>
                <a:gd name="T16" fmla="*/ 375 w 132"/>
                <a:gd name="T17" fmla="*/ 132 h 115"/>
                <a:gd name="T18" fmla="*/ 375 w 132"/>
                <a:gd name="T19" fmla="*/ 132 h 115"/>
                <a:gd name="T20" fmla="*/ 378 w 132"/>
                <a:gd name="T21" fmla="*/ 135 h 115"/>
                <a:gd name="T22" fmla="*/ 378 w 132"/>
                <a:gd name="T23" fmla="*/ 139 h 115"/>
                <a:gd name="T24" fmla="*/ 382 w 132"/>
                <a:gd name="T25" fmla="*/ 140 h 115"/>
                <a:gd name="T26" fmla="*/ 382 w 132"/>
                <a:gd name="T27" fmla="*/ 144 h 115"/>
                <a:gd name="T28" fmla="*/ 384 w 132"/>
                <a:gd name="T29" fmla="*/ 147 h 115"/>
                <a:gd name="T30" fmla="*/ 384 w 132"/>
                <a:gd name="T31" fmla="*/ 147 h 115"/>
                <a:gd name="T32" fmla="*/ 384 w 132"/>
                <a:gd name="T33" fmla="*/ 149 h 115"/>
                <a:gd name="T34" fmla="*/ 384 w 132"/>
                <a:gd name="T35" fmla="*/ 152 h 115"/>
                <a:gd name="T36" fmla="*/ 387 w 132"/>
                <a:gd name="T37" fmla="*/ 156 h 115"/>
                <a:gd name="T38" fmla="*/ 387 w 132"/>
                <a:gd name="T39" fmla="*/ 159 h 115"/>
                <a:gd name="T40" fmla="*/ 387 w 132"/>
                <a:gd name="T41" fmla="*/ 168 h 115"/>
                <a:gd name="T42" fmla="*/ 387 w 132"/>
                <a:gd name="T43" fmla="*/ 168 h 115"/>
                <a:gd name="T44" fmla="*/ 387 w 132"/>
                <a:gd name="T45" fmla="*/ 173 h 115"/>
                <a:gd name="T46" fmla="*/ 387 w 132"/>
                <a:gd name="T47" fmla="*/ 176 h 115"/>
                <a:gd name="T48" fmla="*/ 384 w 132"/>
                <a:gd name="T49" fmla="*/ 182 h 115"/>
                <a:gd name="T50" fmla="*/ 384 w 132"/>
                <a:gd name="T51" fmla="*/ 185 h 115"/>
                <a:gd name="T52" fmla="*/ 384 w 132"/>
                <a:gd name="T53" fmla="*/ 188 h 115"/>
                <a:gd name="T54" fmla="*/ 382 w 132"/>
                <a:gd name="T55" fmla="*/ 190 h 115"/>
                <a:gd name="T56" fmla="*/ 382 w 132"/>
                <a:gd name="T57" fmla="*/ 194 h 115"/>
                <a:gd name="T58" fmla="*/ 378 w 132"/>
                <a:gd name="T59" fmla="*/ 197 h 115"/>
                <a:gd name="T60" fmla="*/ 375 w 132"/>
                <a:gd name="T61" fmla="*/ 202 h 115"/>
                <a:gd name="T62" fmla="*/ 375 w 132"/>
                <a:gd name="T63" fmla="*/ 202 h 115"/>
                <a:gd name="T64" fmla="*/ 375 w 132"/>
                <a:gd name="T65" fmla="*/ 202 h 115"/>
                <a:gd name="T66" fmla="*/ 372 w 132"/>
                <a:gd name="T67" fmla="*/ 209 h 115"/>
                <a:gd name="T68" fmla="*/ 370 w 132"/>
                <a:gd name="T69" fmla="*/ 209 h 115"/>
                <a:gd name="T70" fmla="*/ 260 w 132"/>
                <a:gd name="T71" fmla="*/ 317 h 1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2" h="115">
                  <a:moveTo>
                    <a:pt x="75" y="115"/>
                  </a:moveTo>
                  <a:cubicBezTo>
                    <a:pt x="69" y="115"/>
                    <a:pt x="64" y="112"/>
                    <a:pt x="60" y="108"/>
                  </a:cubicBezTo>
                  <a:cubicBezTo>
                    <a:pt x="52" y="100"/>
                    <a:pt x="52" y="87"/>
                    <a:pt x="60" y="79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9" y="78"/>
                    <a:pt x="0" y="68"/>
                    <a:pt x="0" y="57"/>
                  </a:cubicBezTo>
                  <a:cubicBezTo>
                    <a:pt x="0" y="46"/>
                    <a:pt x="9" y="37"/>
                    <a:pt x="20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2" y="27"/>
                    <a:pt x="52" y="14"/>
                    <a:pt x="60" y="6"/>
                  </a:cubicBezTo>
                  <a:cubicBezTo>
                    <a:pt x="64" y="2"/>
                    <a:pt x="69" y="0"/>
                    <a:pt x="75" y="0"/>
                  </a:cubicBezTo>
                  <a:cubicBezTo>
                    <a:pt x="80" y="0"/>
                    <a:pt x="85" y="2"/>
                    <a:pt x="89" y="6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7" y="43"/>
                    <a:pt x="127" y="44"/>
                    <a:pt x="127" y="44"/>
                  </a:cubicBezTo>
                  <a:cubicBezTo>
                    <a:pt x="127" y="44"/>
                    <a:pt x="128" y="44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6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31" y="51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3"/>
                    <a:pt x="132" y="53"/>
                  </a:cubicBezTo>
                  <a:cubicBezTo>
                    <a:pt x="132" y="53"/>
                    <a:pt x="132" y="54"/>
                    <a:pt x="132" y="54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54"/>
                    <a:pt x="132" y="55"/>
                    <a:pt x="132" y="55"/>
                  </a:cubicBezTo>
                  <a:cubicBezTo>
                    <a:pt x="132" y="56"/>
                    <a:pt x="132" y="56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8"/>
                    <a:pt x="132" y="59"/>
                    <a:pt x="132" y="59"/>
                  </a:cubicBezTo>
                  <a:cubicBezTo>
                    <a:pt x="132" y="59"/>
                    <a:pt x="132" y="60"/>
                    <a:pt x="132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2" y="60"/>
                    <a:pt x="132" y="61"/>
                    <a:pt x="132" y="61"/>
                  </a:cubicBezTo>
                  <a:cubicBezTo>
                    <a:pt x="131" y="61"/>
                    <a:pt x="131" y="62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3"/>
                    <a:pt x="131" y="63"/>
                  </a:cubicBezTo>
                  <a:cubicBezTo>
                    <a:pt x="131" y="63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30" y="66"/>
                    <a:pt x="130" y="66"/>
                    <a:pt x="130" y="67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70"/>
                    <a:pt x="127" y="70"/>
                    <a:pt x="127" y="70"/>
                  </a:cubicBezTo>
                  <a:cubicBezTo>
                    <a:pt x="127" y="70"/>
                    <a:pt x="127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6" y="71"/>
                    <a:pt x="126" y="72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5" y="112"/>
                    <a:pt x="80" y="115"/>
                    <a:pt x="75" y="115"/>
                  </a:cubicBez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29"/>
            <p:cNvSpPr>
              <a:spLocks/>
            </p:cNvSpPr>
            <p:nvPr/>
          </p:nvSpPr>
          <p:spPr bwMode="gray">
            <a:xfrm>
              <a:off x="6037" y="1809"/>
              <a:ext cx="206" cy="181"/>
            </a:xfrm>
            <a:custGeom>
              <a:avLst/>
              <a:gdLst>
                <a:gd name="T0" fmla="*/ 342 w 120"/>
                <a:gd name="T1" fmla="*/ 184 h 106"/>
                <a:gd name="T2" fmla="*/ 345 w 120"/>
                <a:gd name="T3" fmla="*/ 181 h 106"/>
                <a:gd name="T4" fmla="*/ 345 w 120"/>
                <a:gd name="T5" fmla="*/ 181 h 106"/>
                <a:gd name="T6" fmla="*/ 345 w 120"/>
                <a:gd name="T7" fmla="*/ 178 h 106"/>
                <a:gd name="T8" fmla="*/ 348 w 120"/>
                <a:gd name="T9" fmla="*/ 174 h 106"/>
                <a:gd name="T10" fmla="*/ 348 w 120"/>
                <a:gd name="T11" fmla="*/ 174 h 106"/>
                <a:gd name="T12" fmla="*/ 350 w 120"/>
                <a:gd name="T13" fmla="*/ 172 h 106"/>
                <a:gd name="T14" fmla="*/ 350 w 120"/>
                <a:gd name="T15" fmla="*/ 172 h 106"/>
                <a:gd name="T16" fmla="*/ 350 w 120"/>
                <a:gd name="T17" fmla="*/ 169 h 106"/>
                <a:gd name="T18" fmla="*/ 350 w 120"/>
                <a:gd name="T19" fmla="*/ 166 h 106"/>
                <a:gd name="T20" fmla="*/ 350 w 120"/>
                <a:gd name="T21" fmla="*/ 166 h 106"/>
                <a:gd name="T22" fmla="*/ 354 w 120"/>
                <a:gd name="T23" fmla="*/ 164 h 106"/>
                <a:gd name="T24" fmla="*/ 354 w 120"/>
                <a:gd name="T25" fmla="*/ 161 h 106"/>
                <a:gd name="T26" fmla="*/ 354 w 120"/>
                <a:gd name="T27" fmla="*/ 161 h 106"/>
                <a:gd name="T28" fmla="*/ 354 w 120"/>
                <a:gd name="T29" fmla="*/ 155 h 106"/>
                <a:gd name="T30" fmla="*/ 354 w 120"/>
                <a:gd name="T31" fmla="*/ 155 h 106"/>
                <a:gd name="T32" fmla="*/ 354 w 120"/>
                <a:gd name="T33" fmla="*/ 155 h 106"/>
                <a:gd name="T34" fmla="*/ 354 w 120"/>
                <a:gd name="T35" fmla="*/ 152 h 106"/>
                <a:gd name="T36" fmla="*/ 354 w 120"/>
                <a:gd name="T37" fmla="*/ 149 h 106"/>
                <a:gd name="T38" fmla="*/ 354 w 120"/>
                <a:gd name="T39" fmla="*/ 145 h 106"/>
                <a:gd name="T40" fmla="*/ 350 w 120"/>
                <a:gd name="T41" fmla="*/ 143 h 106"/>
                <a:gd name="T42" fmla="*/ 350 w 120"/>
                <a:gd name="T43" fmla="*/ 143 h 106"/>
                <a:gd name="T44" fmla="*/ 350 w 120"/>
                <a:gd name="T45" fmla="*/ 140 h 106"/>
                <a:gd name="T46" fmla="*/ 350 w 120"/>
                <a:gd name="T47" fmla="*/ 140 h 106"/>
                <a:gd name="T48" fmla="*/ 350 w 120"/>
                <a:gd name="T49" fmla="*/ 137 h 106"/>
                <a:gd name="T50" fmla="*/ 348 w 120"/>
                <a:gd name="T51" fmla="*/ 135 h 106"/>
                <a:gd name="T52" fmla="*/ 348 w 120"/>
                <a:gd name="T53" fmla="*/ 135 h 106"/>
                <a:gd name="T54" fmla="*/ 345 w 120"/>
                <a:gd name="T55" fmla="*/ 131 h 106"/>
                <a:gd name="T56" fmla="*/ 345 w 120"/>
                <a:gd name="T57" fmla="*/ 128 h 106"/>
                <a:gd name="T58" fmla="*/ 345 w 120"/>
                <a:gd name="T59" fmla="*/ 128 h 106"/>
                <a:gd name="T60" fmla="*/ 342 w 120"/>
                <a:gd name="T61" fmla="*/ 125 h 106"/>
                <a:gd name="T62" fmla="*/ 342 w 120"/>
                <a:gd name="T63" fmla="*/ 125 h 106"/>
                <a:gd name="T64" fmla="*/ 342 w 120"/>
                <a:gd name="T65" fmla="*/ 125 h 106"/>
                <a:gd name="T66" fmla="*/ 233 w 120"/>
                <a:gd name="T67" fmla="*/ 17 h 106"/>
                <a:gd name="T68" fmla="*/ 172 w 120"/>
                <a:gd name="T69" fmla="*/ 17 h 106"/>
                <a:gd name="T70" fmla="*/ 172 w 120"/>
                <a:gd name="T71" fmla="*/ 75 h 106"/>
                <a:gd name="T72" fmla="*/ 206 w 120"/>
                <a:gd name="T73" fmla="*/ 114 h 106"/>
                <a:gd name="T74" fmla="*/ 41 w 120"/>
                <a:gd name="T75" fmla="*/ 114 h 106"/>
                <a:gd name="T76" fmla="*/ 0 w 120"/>
                <a:gd name="T77" fmla="*/ 155 h 106"/>
                <a:gd name="T78" fmla="*/ 41 w 120"/>
                <a:gd name="T79" fmla="*/ 198 h 106"/>
                <a:gd name="T80" fmla="*/ 206 w 120"/>
                <a:gd name="T81" fmla="*/ 198 h 106"/>
                <a:gd name="T82" fmla="*/ 172 w 120"/>
                <a:gd name="T83" fmla="*/ 234 h 106"/>
                <a:gd name="T84" fmla="*/ 172 w 120"/>
                <a:gd name="T85" fmla="*/ 292 h 106"/>
                <a:gd name="T86" fmla="*/ 233 w 120"/>
                <a:gd name="T87" fmla="*/ 292 h 106"/>
                <a:gd name="T88" fmla="*/ 342 w 120"/>
                <a:gd name="T89" fmla="*/ 184 h 106"/>
                <a:gd name="T90" fmla="*/ 342 w 120"/>
                <a:gd name="T91" fmla="*/ 184 h 106"/>
                <a:gd name="T92" fmla="*/ 342 w 120"/>
                <a:gd name="T93" fmla="*/ 184 h 1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0" h="106">
                  <a:moveTo>
                    <a:pt x="116" y="63"/>
                  </a:moveTo>
                  <a:cubicBezTo>
                    <a:pt x="116" y="63"/>
                    <a:pt x="116" y="63"/>
                    <a:pt x="117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8" y="61"/>
                    <a:pt x="118" y="61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59"/>
                    <a:pt x="119" y="59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19" y="58"/>
                    <a:pt x="119" y="58"/>
                    <a:pt x="119" y="57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56"/>
                    <a:pt x="120" y="55"/>
                    <a:pt x="120" y="55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20" y="54"/>
                    <a:pt x="120" y="54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2"/>
                    <a:pt x="120" y="52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1"/>
                    <a:pt x="120" y="50"/>
                    <a:pt x="120" y="50"/>
                  </a:cubicBezTo>
                  <a:cubicBezTo>
                    <a:pt x="120" y="50"/>
                    <a:pt x="120" y="50"/>
                    <a:pt x="119" y="49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9" y="49"/>
                    <a:pt x="119" y="48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8" y="47"/>
                    <a:pt x="118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5"/>
                    <a:pt x="118" y="45"/>
                    <a:pt x="117" y="45"/>
                  </a:cubicBezTo>
                  <a:cubicBezTo>
                    <a:pt x="117" y="45"/>
                    <a:pt x="117" y="45"/>
                    <a:pt x="117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6" y="44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3" y="0"/>
                    <a:pt x="64" y="0"/>
                    <a:pt x="58" y="6"/>
                  </a:cubicBezTo>
                  <a:cubicBezTo>
                    <a:pt x="53" y="12"/>
                    <a:pt x="53" y="21"/>
                    <a:pt x="58" y="26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6" y="39"/>
                    <a:pt x="0" y="45"/>
                    <a:pt x="0" y="53"/>
                  </a:cubicBezTo>
                  <a:cubicBezTo>
                    <a:pt x="0" y="61"/>
                    <a:pt x="6" y="68"/>
                    <a:pt x="14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3" y="85"/>
                    <a:pt x="53" y="95"/>
                    <a:pt x="58" y="100"/>
                  </a:cubicBezTo>
                  <a:cubicBezTo>
                    <a:pt x="64" y="106"/>
                    <a:pt x="73" y="106"/>
                    <a:pt x="79" y="100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lose/>
                </a:path>
              </a:pathLst>
            </a:custGeom>
            <a:solidFill>
              <a:srgbClr val="FDB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3635375" y="3946525"/>
            <a:ext cx="358775" cy="314325"/>
            <a:chOff x="6027" y="1801"/>
            <a:chExt cx="226" cy="197"/>
          </a:xfrm>
        </p:grpSpPr>
        <p:sp>
          <p:nvSpPr>
            <p:cNvPr id="13" name="Freeform 31"/>
            <p:cNvSpPr>
              <a:spLocks/>
            </p:cNvSpPr>
            <p:nvPr/>
          </p:nvSpPr>
          <p:spPr bwMode="gray">
            <a:xfrm>
              <a:off x="6027" y="1801"/>
              <a:ext cx="226" cy="197"/>
            </a:xfrm>
            <a:custGeom>
              <a:avLst/>
              <a:gdLst>
                <a:gd name="T0" fmla="*/ 176 w 132"/>
                <a:gd name="T1" fmla="*/ 317 h 115"/>
                <a:gd name="T2" fmla="*/ 181 w 132"/>
                <a:gd name="T3" fmla="*/ 230 h 115"/>
                <a:gd name="T4" fmla="*/ 0 w 132"/>
                <a:gd name="T5" fmla="*/ 168 h 115"/>
                <a:gd name="T6" fmla="*/ 181 w 132"/>
                <a:gd name="T7" fmla="*/ 108 h 115"/>
                <a:gd name="T8" fmla="*/ 176 w 132"/>
                <a:gd name="T9" fmla="*/ 17 h 115"/>
                <a:gd name="T10" fmla="*/ 260 w 132"/>
                <a:gd name="T11" fmla="*/ 17 h 115"/>
                <a:gd name="T12" fmla="*/ 370 w 132"/>
                <a:gd name="T13" fmla="*/ 127 h 115"/>
                <a:gd name="T14" fmla="*/ 370 w 132"/>
                <a:gd name="T15" fmla="*/ 127 h 115"/>
                <a:gd name="T16" fmla="*/ 375 w 132"/>
                <a:gd name="T17" fmla="*/ 132 h 115"/>
                <a:gd name="T18" fmla="*/ 375 w 132"/>
                <a:gd name="T19" fmla="*/ 132 h 115"/>
                <a:gd name="T20" fmla="*/ 378 w 132"/>
                <a:gd name="T21" fmla="*/ 135 h 115"/>
                <a:gd name="T22" fmla="*/ 378 w 132"/>
                <a:gd name="T23" fmla="*/ 139 h 115"/>
                <a:gd name="T24" fmla="*/ 382 w 132"/>
                <a:gd name="T25" fmla="*/ 140 h 115"/>
                <a:gd name="T26" fmla="*/ 382 w 132"/>
                <a:gd name="T27" fmla="*/ 144 h 115"/>
                <a:gd name="T28" fmla="*/ 384 w 132"/>
                <a:gd name="T29" fmla="*/ 147 h 115"/>
                <a:gd name="T30" fmla="*/ 384 w 132"/>
                <a:gd name="T31" fmla="*/ 147 h 115"/>
                <a:gd name="T32" fmla="*/ 384 w 132"/>
                <a:gd name="T33" fmla="*/ 149 h 115"/>
                <a:gd name="T34" fmla="*/ 384 w 132"/>
                <a:gd name="T35" fmla="*/ 152 h 115"/>
                <a:gd name="T36" fmla="*/ 387 w 132"/>
                <a:gd name="T37" fmla="*/ 156 h 115"/>
                <a:gd name="T38" fmla="*/ 387 w 132"/>
                <a:gd name="T39" fmla="*/ 159 h 115"/>
                <a:gd name="T40" fmla="*/ 387 w 132"/>
                <a:gd name="T41" fmla="*/ 168 h 115"/>
                <a:gd name="T42" fmla="*/ 387 w 132"/>
                <a:gd name="T43" fmla="*/ 168 h 115"/>
                <a:gd name="T44" fmla="*/ 387 w 132"/>
                <a:gd name="T45" fmla="*/ 173 h 115"/>
                <a:gd name="T46" fmla="*/ 387 w 132"/>
                <a:gd name="T47" fmla="*/ 176 h 115"/>
                <a:gd name="T48" fmla="*/ 384 w 132"/>
                <a:gd name="T49" fmla="*/ 182 h 115"/>
                <a:gd name="T50" fmla="*/ 384 w 132"/>
                <a:gd name="T51" fmla="*/ 185 h 115"/>
                <a:gd name="T52" fmla="*/ 384 w 132"/>
                <a:gd name="T53" fmla="*/ 188 h 115"/>
                <a:gd name="T54" fmla="*/ 382 w 132"/>
                <a:gd name="T55" fmla="*/ 190 h 115"/>
                <a:gd name="T56" fmla="*/ 382 w 132"/>
                <a:gd name="T57" fmla="*/ 194 h 115"/>
                <a:gd name="T58" fmla="*/ 378 w 132"/>
                <a:gd name="T59" fmla="*/ 197 h 115"/>
                <a:gd name="T60" fmla="*/ 375 w 132"/>
                <a:gd name="T61" fmla="*/ 202 h 115"/>
                <a:gd name="T62" fmla="*/ 375 w 132"/>
                <a:gd name="T63" fmla="*/ 202 h 115"/>
                <a:gd name="T64" fmla="*/ 375 w 132"/>
                <a:gd name="T65" fmla="*/ 202 h 115"/>
                <a:gd name="T66" fmla="*/ 372 w 132"/>
                <a:gd name="T67" fmla="*/ 209 h 115"/>
                <a:gd name="T68" fmla="*/ 370 w 132"/>
                <a:gd name="T69" fmla="*/ 209 h 115"/>
                <a:gd name="T70" fmla="*/ 260 w 132"/>
                <a:gd name="T71" fmla="*/ 317 h 1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2" h="115">
                  <a:moveTo>
                    <a:pt x="75" y="115"/>
                  </a:moveTo>
                  <a:cubicBezTo>
                    <a:pt x="69" y="115"/>
                    <a:pt x="64" y="112"/>
                    <a:pt x="60" y="108"/>
                  </a:cubicBezTo>
                  <a:cubicBezTo>
                    <a:pt x="52" y="100"/>
                    <a:pt x="52" y="87"/>
                    <a:pt x="60" y="79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9" y="78"/>
                    <a:pt x="0" y="68"/>
                    <a:pt x="0" y="57"/>
                  </a:cubicBezTo>
                  <a:cubicBezTo>
                    <a:pt x="0" y="46"/>
                    <a:pt x="9" y="37"/>
                    <a:pt x="20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2" y="27"/>
                    <a:pt x="52" y="14"/>
                    <a:pt x="60" y="6"/>
                  </a:cubicBezTo>
                  <a:cubicBezTo>
                    <a:pt x="64" y="2"/>
                    <a:pt x="69" y="0"/>
                    <a:pt x="75" y="0"/>
                  </a:cubicBezTo>
                  <a:cubicBezTo>
                    <a:pt x="80" y="0"/>
                    <a:pt x="85" y="2"/>
                    <a:pt x="89" y="6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7" y="43"/>
                    <a:pt x="127" y="44"/>
                    <a:pt x="127" y="44"/>
                  </a:cubicBezTo>
                  <a:cubicBezTo>
                    <a:pt x="127" y="44"/>
                    <a:pt x="128" y="44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6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31" y="51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3"/>
                    <a:pt x="132" y="53"/>
                  </a:cubicBezTo>
                  <a:cubicBezTo>
                    <a:pt x="132" y="53"/>
                    <a:pt x="132" y="54"/>
                    <a:pt x="132" y="54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54"/>
                    <a:pt x="132" y="55"/>
                    <a:pt x="132" y="55"/>
                  </a:cubicBezTo>
                  <a:cubicBezTo>
                    <a:pt x="132" y="56"/>
                    <a:pt x="132" y="56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8"/>
                    <a:pt x="132" y="59"/>
                    <a:pt x="132" y="59"/>
                  </a:cubicBezTo>
                  <a:cubicBezTo>
                    <a:pt x="132" y="59"/>
                    <a:pt x="132" y="60"/>
                    <a:pt x="132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2" y="60"/>
                    <a:pt x="132" y="61"/>
                    <a:pt x="132" y="61"/>
                  </a:cubicBezTo>
                  <a:cubicBezTo>
                    <a:pt x="131" y="61"/>
                    <a:pt x="131" y="62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3"/>
                    <a:pt x="131" y="63"/>
                  </a:cubicBezTo>
                  <a:cubicBezTo>
                    <a:pt x="131" y="63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30" y="66"/>
                    <a:pt x="130" y="66"/>
                    <a:pt x="130" y="67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70"/>
                    <a:pt x="127" y="70"/>
                    <a:pt x="127" y="70"/>
                  </a:cubicBezTo>
                  <a:cubicBezTo>
                    <a:pt x="127" y="70"/>
                    <a:pt x="127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6" y="71"/>
                    <a:pt x="126" y="72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5" y="112"/>
                    <a:pt x="80" y="115"/>
                    <a:pt x="75" y="115"/>
                  </a:cubicBez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gray">
            <a:xfrm>
              <a:off x="6037" y="1809"/>
              <a:ext cx="206" cy="181"/>
            </a:xfrm>
            <a:custGeom>
              <a:avLst/>
              <a:gdLst>
                <a:gd name="T0" fmla="*/ 342 w 120"/>
                <a:gd name="T1" fmla="*/ 184 h 106"/>
                <a:gd name="T2" fmla="*/ 345 w 120"/>
                <a:gd name="T3" fmla="*/ 181 h 106"/>
                <a:gd name="T4" fmla="*/ 345 w 120"/>
                <a:gd name="T5" fmla="*/ 181 h 106"/>
                <a:gd name="T6" fmla="*/ 345 w 120"/>
                <a:gd name="T7" fmla="*/ 178 h 106"/>
                <a:gd name="T8" fmla="*/ 348 w 120"/>
                <a:gd name="T9" fmla="*/ 174 h 106"/>
                <a:gd name="T10" fmla="*/ 348 w 120"/>
                <a:gd name="T11" fmla="*/ 174 h 106"/>
                <a:gd name="T12" fmla="*/ 350 w 120"/>
                <a:gd name="T13" fmla="*/ 172 h 106"/>
                <a:gd name="T14" fmla="*/ 350 w 120"/>
                <a:gd name="T15" fmla="*/ 172 h 106"/>
                <a:gd name="T16" fmla="*/ 350 w 120"/>
                <a:gd name="T17" fmla="*/ 169 h 106"/>
                <a:gd name="T18" fmla="*/ 350 w 120"/>
                <a:gd name="T19" fmla="*/ 166 h 106"/>
                <a:gd name="T20" fmla="*/ 350 w 120"/>
                <a:gd name="T21" fmla="*/ 166 h 106"/>
                <a:gd name="T22" fmla="*/ 354 w 120"/>
                <a:gd name="T23" fmla="*/ 164 h 106"/>
                <a:gd name="T24" fmla="*/ 354 w 120"/>
                <a:gd name="T25" fmla="*/ 161 h 106"/>
                <a:gd name="T26" fmla="*/ 354 w 120"/>
                <a:gd name="T27" fmla="*/ 161 h 106"/>
                <a:gd name="T28" fmla="*/ 354 w 120"/>
                <a:gd name="T29" fmla="*/ 155 h 106"/>
                <a:gd name="T30" fmla="*/ 354 w 120"/>
                <a:gd name="T31" fmla="*/ 155 h 106"/>
                <a:gd name="T32" fmla="*/ 354 w 120"/>
                <a:gd name="T33" fmla="*/ 155 h 106"/>
                <a:gd name="T34" fmla="*/ 354 w 120"/>
                <a:gd name="T35" fmla="*/ 152 h 106"/>
                <a:gd name="T36" fmla="*/ 354 w 120"/>
                <a:gd name="T37" fmla="*/ 149 h 106"/>
                <a:gd name="T38" fmla="*/ 354 w 120"/>
                <a:gd name="T39" fmla="*/ 145 h 106"/>
                <a:gd name="T40" fmla="*/ 350 w 120"/>
                <a:gd name="T41" fmla="*/ 143 h 106"/>
                <a:gd name="T42" fmla="*/ 350 w 120"/>
                <a:gd name="T43" fmla="*/ 143 h 106"/>
                <a:gd name="T44" fmla="*/ 350 w 120"/>
                <a:gd name="T45" fmla="*/ 140 h 106"/>
                <a:gd name="T46" fmla="*/ 350 w 120"/>
                <a:gd name="T47" fmla="*/ 140 h 106"/>
                <a:gd name="T48" fmla="*/ 350 w 120"/>
                <a:gd name="T49" fmla="*/ 137 h 106"/>
                <a:gd name="T50" fmla="*/ 348 w 120"/>
                <a:gd name="T51" fmla="*/ 135 h 106"/>
                <a:gd name="T52" fmla="*/ 348 w 120"/>
                <a:gd name="T53" fmla="*/ 135 h 106"/>
                <a:gd name="T54" fmla="*/ 345 w 120"/>
                <a:gd name="T55" fmla="*/ 131 h 106"/>
                <a:gd name="T56" fmla="*/ 345 w 120"/>
                <a:gd name="T57" fmla="*/ 128 h 106"/>
                <a:gd name="T58" fmla="*/ 345 w 120"/>
                <a:gd name="T59" fmla="*/ 128 h 106"/>
                <a:gd name="T60" fmla="*/ 342 w 120"/>
                <a:gd name="T61" fmla="*/ 125 h 106"/>
                <a:gd name="T62" fmla="*/ 342 w 120"/>
                <a:gd name="T63" fmla="*/ 125 h 106"/>
                <a:gd name="T64" fmla="*/ 342 w 120"/>
                <a:gd name="T65" fmla="*/ 125 h 106"/>
                <a:gd name="T66" fmla="*/ 233 w 120"/>
                <a:gd name="T67" fmla="*/ 17 h 106"/>
                <a:gd name="T68" fmla="*/ 172 w 120"/>
                <a:gd name="T69" fmla="*/ 17 h 106"/>
                <a:gd name="T70" fmla="*/ 172 w 120"/>
                <a:gd name="T71" fmla="*/ 75 h 106"/>
                <a:gd name="T72" fmla="*/ 206 w 120"/>
                <a:gd name="T73" fmla="*/ 114 h 106"/>
                <a:gd name="T74" fmla="*/ 41 w 120"/>
                <a:gd name="T75" fmla="*/ 114 h 106"/>
                <a:gd name="T76" fmla="*/ 0 w 120"/>
                <a:gd name="T77" fmla="*/ 155 h 106"/>
                <a:gd name="T78" fmla="*/ 41 w 120"/>
                <a:gd name="T79" fmla="*/ 198 h 106"/>
                <a:gd name="T80" fmla="*/ 206 w 120"/>
                <a:gd name="T81" fmla="*/ 198 h 106"/>
                <a:gd name="T82" fmla="*/ 172 w 120"/>
                <a:gd name="T83" fmla="*/ 234 h 106"/>
                <a:gd name="T84" fmla="*/ 172 w 120"/>
                <a:gd name="T85" fmla="*/ 292 h 106"/>
                <a:gd name="T86" fmla="*/ 233 w 120"/>
                <a:gd name="T87" fmla="*/ 292 h 106"/>
                <a:gd name="T88" fmla="*/ 342 w 120"/>
                <a:gd name="T89" fmla="*/ 184 h 106"/>
                <a:gd name="T90" fmla="*/ 342 w 120"/>
                <a:gd name="T91" fmla="*/ 184 h 106"/>
                <a:gd name="T92" fmla="*/ 342 w 120"/>
                <a:gd name="T93" fmla="*/ 184 h 1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0" h="106">
                  <a:moveTo>
                    <a:pt x="116" y="63"/>
                  </a:moveTo>
                  <a:cubicBezTo>
                    <a:pt x="116" y="63"/>
                    <a:pt x="116" y="63"/>
                    <a:pt x="117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8" y="61"/>
                    <a:pt x="118" y="61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59"/>
                    <a:pt x="119" y="59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19" y="58"/>
                    <a:pt x="119" y="58"/>
                    <a:pt x="119" y="57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56"/>
                    <a:pt x="120" y="55"/>
                    <a:pt x="120" y="55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20" y="54"/>
                    <a:pt x="120" y="54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2"/>
                    <a:pt x="120" y="52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1"/>
                    <a:pt x="120" y="50"/>
                    <a:pt x="120" y="50"/>
                  </a:cubicBezTo>
                  <a:cubicBezTo>
                    <a:pt x="120" y="50"/>
                    <a:pt x="120" y="50"/>
                    <a:pt x="119" y="49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9" y="49"/>
                    <a:pt x="119" y="48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8" y="47"/>
                    <a:pt x="118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5"/>
                    <a:pt x="118" y="45"/>
                    <a:pt x="117" y="45"/>
                  </a:cubicBezTo>
                  <a:cubicBezTo>
                    <a:pt x="117" y="45"/>
                    <a:pt x="117" y="45"/>
                    <a:pt x="117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6" y="44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3" y="0"/>
                    <a:pt x="64" y="0"/>
                    <a:pt x="58" y="6"/>
                  </a:cubicBezTo>
                  <a:cubicBezTo>
                    <a:pt x="53" y="12"/>
                    <a:pt x="53" y="21"/>
                    <a:pt x="58" y="26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6" y="39"/>
                    <a:pt x="0" y="45"/>
                    <a:pt x="0" y="53"/>
                  </a:cubicBezTo>
                  <a:cubicBezTo>
                    <a:pt x="0" y="61"/>
                    <a:pt x="6" y="68"/>
                    <a:pt x="14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3" y="85"/>
                    <a:pt x="53" y="95"/>
                    <a:pt x="58" y="100"/>
                  </a:cubicBezTo>
                  <a:cubicBezTo>
                    <a:pt x="64" y="106"/>
                    <a:pt x="73" y="106"/>
                    <a:pt x="79" y="100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lose/>
                </a:path>
              </a:pathLst>
            </a:custGeom>
            <a:solidFill>
              <a:srgbClr val="FDB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" name="Group 33"/>
          <p:cNvGrpSpPr>
            <a:grpSpLocks/>
          </p:cNvGrpSpPr>
          <p:nvPr/>
        </p:nvGrpSpPr>
        <p:grpSpPr bwMode="auto">
          <a:xfrm rot="5400000">
            <a:off x="6230938" y="3795713"/>
            <a:ext cx="358775" cy="314325"/>
            <a:chOff x="6027" y="1801"/>
            <a:chExt cx="226" cy="197"/>
          </a:xfrm>
        </p:grpSpPr>
        <p:sp>
          <p:nvSpPr>
            <p:cNvPr id="16" name="Freeform 34"/>
            <p:cNvSpPr>
              <a:spLocks/>
            </p:cNvSpPr>
            <p:nvPr/>
          </p:nvSpPr>
          <p:spPr bwMode="gray">
            <a:xfrm>
              <a:off x="6027" y="1801"/>
              <a:ext cx="226" cy="197"/>
            </a:xfrm>
            <a:custGeom>
              <a:avLst/>
              <a:gdLst>
                <a:gd name="T0" fmla="*/ 176 w 132"/>
                <a:gd name="T1" fmla="*/ 317 h 115"/>
                <a:gd name="T2" fmla="*/ 181 w 132"/>
                <a:gd name="T3" fmla="*/ 230 h 115"/>
                <a:gd name="T4" fmla="*/ 0 w 132"/>
                <a:gd name="T5" fmla="*/ 168 h 115"/>
                <a:gd name="T6" fmla="*/ 181 w 132"/>
                <a:gd name="T7" fmla="*/ 108 h 115"/>
                <a:gd name="T8" fmla="*/ 176 w 132"/>
                <a:gd name="T9" fmla="*/ 17 h 115"/>
                <a:gd name="T10" fmla="*/ 260 w 132"/>
                <a:gd name="T11" fmla="*/ 17 h 115"/>
                <a:gd name="T12" fmla="*/ 370 w 132"/>
                <a:gd name="T13" fmla="*/ 127 h 115"/>
                <a:gd name="T14" fmla="*/ 370 w 132"/>
                <a:gd name="T15" fmla="*/ 127 h 115"/>
                <a:gd name="T16" fmla="*/ 375 w 132"/>
                <a:gd name="T17" fmla="*/ 132 h 115"/>
                <a:gd name="T18" fmla="*/ 375 w 132"/>
                <a:gd name="T19" fmla="*/ 132 h 115"/>
                <a:gd name="T20" fmla="*/ 378 w 132"/>
                <a:gd name="T21" fmla="*/ 135 h 115"/>
                <a:gd name="T22" fmla="*/ 378 w 132"/>
                <a:gd name="T23" fmla="*/ 139 h 115"/>
                <a:gd name="T24" fmla="*/ 382 w 132"/>
                <a:gd name="T25" fmla="*/ 140 h 115"/>
                <a:gd name="T26" fmla="*/ 382 w 132"/>
                <a:gd name="T27" fmla="*/ 144 h 115"/>
                <a:gd name="T28" fmla="*/ 384 w 132"/>
                <a:gd name="T29" fmla="*/ 147 h 115"/>
                <a:gd name="T30" fmla="*/ 384 w 132"/>
                <a:gd name="T31" fmla="*/ 147 h 115"/>
                <a:gd name="T32" fmla="*/ 384 w 132"/>
                <a:gd name="T33" fmla="*/ 149 h 115"/>
                <a:gd name="T34" fmla="*/ 384 w 132"/>
                <a:gd name="T35" fmla="*/ 152 h 115"/>
                <a:gd name="T36" fmla="*/ 387 w 132"/>
                <a:gd name="T37" fmla="*/ 156 h 115"/>
                <a:gd name="T38" fmla="*/ 387 w 132"/>
                <a:gd name="T39" fmla="*/ 159 h 115"/>
                <a:gd name="T40" fmla="*/ 387 w 132"/>
                <a:gd name="T41" fmla="*/ 168 h 115"/>
                <a:gd name="T42" fmla="*/ 387 w 132"/>
                <a:gd name="T43" fmla="*/ 168 h 115"/>
                <a:gd name="T44" fmla="*/ 387 w 132"/>
                <a:gd name="T45" fmla="*/ 173 h 115"/>
                <a:gd name="T46" fmla="*/ 387 w 132"/>
                <a:gd name="T47" fmla="*/ 176 h 115"/>
                <a:gd name="T48" fmla="*/ 384 w 132"/>
                <a:gd name="T49" fmla="*/ 182 h 115"/>
                <a:gd name="T50" fmla="*/ 384 w 132"/>
                <a:gd name="T51" fmla="*/ 185 h 115"/>
                <a:gd name="T52" fmla="*/ 384 w 132"/>
                <a:gd name="T53" fmla="*/ 188 h 115"/>
                <a:gd name="T54" fmla="*/ 382 w 132"/>
                <a:gd name="T55" fmla="*/ 190 h 115"/>
                <a:gd name="T56" fmla="*/ 382 w 132"/>
                <a:gd name="T57" fmla="*/ 194 h 115"/>
                <a:gd name="T58" fmla="*/ 378 w 132"/>
                <a:gd name="T59" fmla="*/ 197 h 115"/>
                <a:gd name="T60" fmla="*/ 375 w 132"/>
                <a:gd name="T61" fmla="*/ 202 h 115"/>
                <a:gd name="T62" fmla="*/ 375 w 132"/>
                <a:gd name="T63" fmla="*/ 202 h 115"/>
                <a:gd name="T64" fmla="*/ 375 w 132"/>
                <a:gd name="T65" fmla="*/ 202 h 115"/>
                <a:gd name="T66" fmla="*/ 372 w 132"/>
                <a:gd name="T67" fmla="*/ 209 h 115"/>
                <a:gd name="T68" fmla="*/ 370 w 132"/>
                <a:gd name="T69" fmla="*/ 209 h 115"/>
                <a:gd name="T70" fmla="*/ 260 w 132"/>
                <a:gd name="T71" fmla="*/ 317 h 1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2" h="115">
                  <a:moveTo>
                    <a:pt x="75" y="115"/>
                  </a:moveTo>
                  <a:cubicBezTo>
                    <a:pt x="69" y="115"/>
                    <a:pt x="64" y="112"/>
                    <a:pt x="60" y="108"/>
                  </a:cubicBezTo>
                  <a:cubicBezTo>
                    <a:pt x="52" y="100"/>
                    <a:pt x="52" y="87"/>
                    <a:pt x="60" y="79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9" y="78"/>
                    <a:pt x="0" y="68"/>
                    <a:pt x="0" y="57"/>
                  </a:cubicBezTo>
                  <a:cubicBezTo>
                    <a:pt x="0" y="46"/>
                    <a:pt x="9" y="37"/>
                    <a:pt x="20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2" y="27"/>
                    <a:pt x="52" y="14"/>
                    <a:pt x="60" y="6"/>
                  </a:cubicBezTo>
                  <a:cubicBezTo>
                    <a:pt x="64" y="2"/>
                    <a:pt x="69" y="0"/>
                    <a:pt x="75" y="0"/>
                  </a:cubicBezTo>
                  <a:cubicBezTo>
                    <a:pt x="80" y="0"/>
                    <a:pt x="85" y="2"/>
                    <a:pt x="89" y="6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7" y="43"/>
                    <a:pt x="127" y="44"/>
                    <a:pt x="127" y="44"/>
                  </a:cubicBezTo>
                  <a:cubicBezTo>
                    <a:pt x="127" y="44"/>
                    <a:pt x="128" y="44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6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31" y="51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3"/>
                    <a:pt x="132" y="53"/>
                  </a:cubicBezTo>
                  <a:cubicBezTo>
                    <a:pt x="132" y="53"/>
                    <a:pt x="132" y="54"/>
                    <a:pt x="132" y="54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54"/>
                    <a:pt x="132" y="55"/>
                    <a:pt x="132" y="55"/>
                  </a:cubicBezTo>
                  <a:cubicBezTo>
                    <a:pt x="132" y="56"/>
                    <a:pt x="132" y="56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8"/>
                    <a:pt x="132" y="59"/>
                    <a:pt x="132" y="59"/>
                  </a:cubicBezTo>
                  <a:cubicBezTo>
                    <a:pt x="132" y="59"/>
                    <a:pt x="132" y="60"/>
                    <a:pt x="132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2" y="60"/>
                    <a:pt x="132" y="61"/>
                    <a:pt x="132" y="61"/>
                  </a:cubicBezTo>
                  <a:cubicBezTo>
                    <a:pt x="131" y="61"/>
                    <a:pt x="131" y="62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3"/>
                    <a:pt x="131" y="63"/>
                  </a:cubicBezTo>
                  <a:cubicBezTo>
                    <a:pt x="131" y="63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30" y="66"/>
                    <a:pt x="130" y="66"/>
                    <a:pt x="130" y="67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70"/>
                    <a:pt x="127" y="70"/>
                    <a:pt x="127" y="70"/>
                  </a:cubicBezTo>
                  <a:cubicBezTo>
                    <a:pt x="127" y="70"/>
                    <a:pt x="127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6" y="71"/>
                    <a:pt x="126" y="72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5" y="112"/>
                    <a:pt x="80" y="115"/>
                    <a:pt x="75" y="115"/>
                  </a:cubicBez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35"/>
            <p:cNvSpPr>
              <a:spLocks/>
            </p:cNvSpPr>
            <p:nvPr/>
          </p:nvSpPr>
          <p:spPr bwMode="gray">
            <a:xfrm>
              <a:off x="6037" y="1809"/>
              <a:ext cx="206" cy="181"/>
            </a:xfrm>
            <a:custGeom>
              <a:avLst/>
              <a:gdLst>
                <a:gd name="T0" fmla="*/ 342 w 120"/>
                <a:gd name="T1" fmla="*/ 184 h 106"/>
                <a:gd name="T2" fmla="*/ 345 w 120"/>
                <a:gd name="T3" fmla="*/ 181 h 106"/>
                <a:gd name="T4" fmla="*/ 345 w 120"/>
                <a:gd name="T5" fmla="*/ 181 h 106"/>
                <a:gd name="T6" fmla="*/ 345 w 120"/>
                <a:gd name="T7" fmla="*/ 178 h 106"/>
                <a:gd name="T8" fmla="*/ 348 w 120"/>
                <a:gd name="T9" fmla="*/ 174 h 106"/>
                <a:gd name="T10" fmla="*/ 348 w 120"/>
                <a:gd name="T11" fmla="*/ 174 h 106"/>
                <a:gd name="T12" fmla="*/ 350 w 120"/>
                <a:gd name="T13" fmla="*/ 172 h 106"/>
                <a:gd name="T14" fmla="*/ 350 w 120"/>
                <a:gd name="T15" fmla="*/ 172 h 106"/>
                <a:gd name="T16" fmla="*/ 350 w 120"/>
                <a:gd name="T17" fmla="*/ 169 h 106"/>
                <a:gd name="T18" fmla="*/ 350 w 120"/>
                <a:gd name="T19" fmla="*/ 166 h 106"/>
                <a:gd name="T20" fmla="*/ 350 w 120"/>
                <a:gd name="T21" fmla="*/ 166 h 106"/>
                <a:gd name="T22" fmla="*/ 354 w 120"/>
                <a:gd name="T23" fmla="*/ 164 h 106"/>
                <a:gd name="T24" fmla="*/ 354 w 120"/>
                <a:gd name="T25" fmla="*/ 161 h 106"/>
                <a:gd name="T26" fmla="*/ 354 w 120"/>
                <a:gd name="T27" fmla="*/ 161 h 106"/>
                <a:gd name="T28" fmla="*/ 354 w 120"/>
                <a:gd name="T29" fmla="*/ 155 h 106"/>
                <a:gd name="T30" fmla="*/ 354 w 120"/>
                <a:gd name="T31" fmla="*/ 155 h 106"/>
                <a:gd name="T32" fmla="*/ 354 w 120"/>
                <a:gd name="T33" fmla="*/ 155 h 106"/>
                <a:gd name="T34" fmla="*/ 354 w 120"/>
                <a:gd name="T35" fmla="*/ 152 h 106"/>
                <a:gd name="T36" fmla="*/ 354 w 120"/>
                <a:gd name="T37" fmla="*/ 149 h 106"/>
                <a:gd name="T38" fmla="*/ 354 w 120"/>
                <a:gd name="T39" fmla="*/ 145 h 106"/>
                <a:gd name="T40" fmla="*/ 350 w 120"/>
                <a:gd name="T41" fmla="*/ 143 h 106"/>
                <a:gd name="T42" fmla="*/ 350 w 120"/>
                <a:gd name="T43" fmla="*/ 143 h 106"/>
                <a:gd name="T44" fmla="*/ 350 w 120"/>
                <a:gd name="T45" fmla="*/ 140 h 106"/>
                <a:gd name="T46" fmla="*/ 350 w 120"/>
                <a:gd name="T47" fmla="*/ 140 h 106"/>
                <a:gd name="T48" fmla="*/ 350 w 120"/>
                <a:gd name="T49" fmla="*/ 137 h 106"/>
                <a:gd name="T50" fmla="*/ 348 w 120"/>
                <a:gd name="T51" fmla="*/ 135 h 106"/>
                <a:gd name="T52" fmla="*/ 348 w 120"/>
                <a:gd name="T53" fmla="*/ 135 h 106"/>
                <a:gd name="T54" fmla="*/ 345 w 120"/>
                <a:gd name="T55" fmla="*/ 131 h 106"/>
                <a:gd name="T56" fmla="*/ 345 w 120"/>
                <a:gd name="T57" fmla="*/ 128 h 106"/>
                <a:gd name="T58" fmla="*/ 345 w 120"/>
                <a:gd name="T59" fmla="*/ 128 h 106"/>
                <a:gd name="T60" fmla="*/ 342 w 120"/>
                <a:gd name="T61" fmla="*/ 125 h 106"/>
                <a:gd name="T62" fmla="*/ 342 w 120"/>
                <a:gd name="T63" fmla="*/ 125 h 106"/>
                <a:gd name="T64" fmla="*/ 342 w 120"/>
                <a:gd name="T65" fmla="*/ 125 h 106"/>
                <a:gd name="T66" fmla="*/ 233 w 120"/>
                <a:gd name="T67" fmla="*/ 17 h 106"/>
                <a:gd name="T68" fmla="*/ 172 w 120"/>
                <a:gd name="T69" fmla="*/ 17 h 106"/>
                <a:gd name="T70" fmla="*/ 172 w 120"/>
                <a:gd name="T71" fmla="*/ 75 h 106"/>
                <a:gd name="T72" fmla="*/ 206 w 120"/>
                <a:gd name="T73" fmla="*/ 114 h 106"/>
                <a:gd name="T74" fmla="*/ 41 w 120"/>
                <a:gd name="T75" fmla="*/ 114 h 106"/>
                <a:gd name="T76" fmla="*/ 0 w 120"/>
                <a:gd name="T77" fmla="*/ 155 h 106"/>
                <a:gd name="T78" fmla="*/ 41 w 120"/>
                <a:gd name="T79" fmla="*/ 198 h 106"/>
                <a:gd name="T80" fmla="*/ 206 w 120"/>
                <a:gd name="T81" fmla="*/ 198 h 106"/>
                <a:gd name="T82" fmla="*/ 172 w 120"/>
                <a:gd name="T83" fmla="*/ 234 h 106"/>
                <a:gd name="T84" fmla="*/ 172 w 120"/>
                <a:gd name="T85" fmla="*/ 292 h 106"/>
                <a:gd name="T86" fmla="*/ 233 w 120"/>
                <a:gd name="T87" fmla="*/ 292 h 106"/>
                <a:gd name="T88" fmla="*/ 342 w 120"/>
                <a:gd name="T89" fmla="*/ 184 h 106"/>
                <a:gd name="T90" fmla="*/ 342 w 120"/>
                <a:gd name="T91" fmla="*/ 184 h 106"/>
                <a:gd name="T92" fmla="*/ 342 w 120"/>
                <a:gd name="T93" fmla="*/ 184 h 1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0" h="106">
                  <a:moveTo>
                    <a:pt x="116" y="63"/>
                  </a:moveTo>
                  <a:cubicBezTo>
                    <a:pt x="116" y="63"/>
                    <a:pt x="116" y="63"/>
                    <a:pt x="117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8" y="61"/>
                    <a:pt x="118" y="61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59"/>
                    <a:pt x="119" y="59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19" y="58"/>
                    <a:pt x="119" y="58"/>
                    <a:pt x="119" y="57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56"/>
                    <a:pt x="120" y="55"/>
                    <a:pt x="120" y="55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20" y="54"/>
                    <a:pt x="120" y="54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2"/>
                    <a:pt x="120" y="52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1"/>
                    <a:pt x="120" y="50"/>
                    <a:pt x="120" y="50"/>
                  </a:cubicBezTo>
                  <a:cubicBezTo>
                    <a:pt x="120" y="50"/>
                    <a:pt x="120" y="50"/>
                    <a:pt x="119" y="49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9" y="49"/>
                    <a:pt x="119" y="48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8" y="47"/>
                    <a:pt x="118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5"/>
                    <a:pt x="118" y="45"/>
                    <a:pt x="117" y="45"/>
                  </a:cubicBezTo>
                  <a:cubicBezTo>
                    <a:pt x="117" y="45"/>
                    <a:pt x="117" y="45"/>
                    <a:pt x="117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6" y="44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3" y="0"/>
                    <a:pt x="64" y="0"/>
                    <a:pt x="58" y="6"/>
                  </a:cubicBezTo>
                  <a:cubicBezTo>
                    <a:pt x="53" y="12"/>
                    <a:pt x="53" y="21"/>
                    <a:pt x="58" y="26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6" y="39"/>
                    <a:pt x="0" y="45"/>
                    <a:pt x="0" y="53"/>
                  </a:cubicBezTo>
                  <a:cubicBezTo>
                    <a:pt x="0" y="61"/>
                    <a:pt x="6" y="68"/>
                    <a:pt x="14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3" y="85"/>
                    <a:pt x="53" y="95"/>
                    <a:pt x="58" y="100"/>
                  </a:cubicBezTo>
                  <a:cubicBezTo>
                    <a:pt x="64" y="106"/>
                    <a:pt x="73" y="106"/>
                    <a:pt x="79" y="100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lose/>
                </a:path>
              </a:pathLst>
            </a:custGeom>
            <a:solidFill>
              <a:srgbClr val="FDB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" name="Group 36"/>
          <p:cNvGrpSpPr>
            <a:grpSpLocks/>
          </p:cNvGrpSpPr>
          <p:nvPr/>
        </p:nvGrpSpPr>
        <p:grpSpPr bwMode="auto">
          <a:xfrm rot="5400000">
            <a:off x="7378700" y="3795713"/>
            <a:ext cx="358775" cy="314325"/>
            <a:chOff x="6027" y="1801"/>
            <a:chExt cx="226" cy="197"/>
          </a:xfrm>
        </p:grpSpPr>
        <p:sp>
          <p:nvSpPr>
            <p:cNvPr id="19" name="Freeform 37"/>
            <p:cNvSpPr>
              <a:spLocks/>
            </p:cNvSpPr>
            <p:nvPr/>
          </p:nvSpPr>
          <p:spPr bwMode="gray">
            <a:xfrm>
              <a:off x="6027" y="1801"/>
              <a:ext cx="226" cy="197"/>
            </a:xfrm>
            <a:custGeom>
              <a:avLst/>
              <a:gdLst>
                <a:gd name="T0" fmla="*/ 176 w 132"/>
                <a:gd name="T1" fmla="*/ 317 h 115"/>
                <a:gd name="T2" fmla="*/ 181 w 132"/>
                <a:gd name="T3" fmla="*/ 230 h 115"/>
                <a:gd name="T4" fmla="*/ 0 w 132"/>
                <a:gd name="T5" fmla="*/ 168 h 115"/>
                <a:gd name="T6" fmla="*/ 181 w 132"/>
                <a:gd name="T7" fmla="*/ 108 h 115"/>
                <a:gd name="T8" fmla="*/ 176 w 132"/>
                <a:gd name="T9" fmla="*/ 17 h 115"/>
                <a:gd name="T10" fmla="*/ 260 w 132"/>
                <a:gd name="T11" fmla="*/ 17 h 115"/>
                <a:gd name="T12" fmla="*/ 370 w 132"/>
                <a:gd name="T13" fmla="*/ 127 h 115"/>
                <a:gd name="T14" fmla="*/ 370 w 132"/>
                <a:gd name="T15" fmla="*/ 127 h 115"/>
                <a:gd name="T16" fmla="*/ 375 w 132"/>
                <a:gd name="T17" fmla="*/ 132 h 115"/>
                <a:gd name="T18" fmla="*/ 375 w 132"/>
                <a:gd name="T19" fmla="*/ 132 h 115"/>
                <a:gd name="T20" fmla="*/ 378 w 132"/>
                <a:gd name="T21" fmla="*/ 135 h 115"/>
                <a:gd name="T22" fmla="*/ 378 w 132"/>
                <a:gd name="T23" fmla="*/ 139 h 115"/>
                <a:gd name="T24" fmla="*/ 382 w 132"/>
                <a:gd name="T25" fmla="*/ 140 h 115"/>
                <a:gd name="T26" fmla="*/ 382 w 132"/>
                <a:gd name="T27" fmla="*/ 144 h 115"/>
                <a:gd name="T28" fmla="*/ 384 w 132"/>
                <a:gd name="T29" fmla="*/ 147 h 115"/>
                <a:gd name="T30" fmla="*/ 384 w 132"/>
                <a:gd name="T31" fmla="*/ 147 h 115"/>
                <a:gd name="T32" fmla="*/ 384 w 132"/>
                <a:gd name="T33" fmla="*/ 149 h 115"/>
                <a:gd name="T34" fmla="*/ 384 w 132"/>
                <a:gd name="T35" fmla="*/ 152 h 115"/>
                <a:gd name="T36" fmla="*/ 387 w 132"/>
                <a:gd name="T37" fmla="*/ 156 h 115"/>
                <a:gd name="T38" fmla="*/ 387 w 132"/>
                <a:gd name="T39" fmla="*/ 159 h 115"/>
                <a:gd name="T40" fmla="*/ 387 w 132"/>
                <a:gd name="T41" fmla="*/ 168 h 115"/>
                <a:gd name="T42" fmla="*/ 387 w 132"/>
                <a:gd name="T43" fmla="*/ 168 h 115"/>
                <a:gd name="T44" fmla="*/ 387 w 132"/>
                <a:gd name="T45" fmla="*/ 173 h 115"/>
                <a:gd name="T46" fmla="*/ 387 w 132"/>
                <a:gd name="T47" fmla="*/ 176 h 115"/>
                <a:gd name="T48" fmla="*/ 384 w 132"/>
                <a:gd name="T49" fmla="*/ 182 h 115"/>
                <a:gd name="T50" fmla="*/ 384 w 132"/>
                <a:gd name="T51" fmla="*/ 185 h 115"/>
                <a:gd name="T52" fmla="*/ 384 w 132"/>
                <a:gd name="T53" fmla="*/ 188 h 115"/>
                <a:gd name="T54" fmla="*/ 382 w 132"/>
                <a:gd name="T55" fmla="*/ 190 h 115"/>
                <a:gd name="T56" fmla="*/ 382 w 132"/>
                <a:gd name="T57" fmla="*/ 194 h 115"/>
                <a:gd name="T58" fmla="*/ 378 w 132"/>
                <a:gd name="T59" fmla="*/ 197 h 115"/>
                <a:gd name="T60" fmla="*/ 375 w 132"/>
                <a:gd name="T61" fmla="*/ 202 h 115"/>
                <a:gd name="T62" fmla="*/ 375 w 132"/>
                <a:gd name="T63" fmla="*/ 202 h 115"/>
                <a:gd name="T64" fmla="*/ 375 w 132"/>
                <a:gd name="T65" fmla="*/ 202 h 115"/>
                <a:gd name="T66" fmla="*/ 372 w 132"/>
                <a:gd name="T67" fmla="*/ 209 h 115"/>
                <a:gd name="T68" fmla="*/ 370 w 132"/>
                <a:gd name="T69" fmla="*/ 209 h 115"/>
                <a:gd name="T70" fmla="*/ 260 w 132"/>
                <a:gd name="T71" fmla="*/ 317 h 1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2" h="115">
                  <a:moveTo>
                    <a:pt x="75" y="115"/>
                  </a:moveTo>
                  <a:cubicBezTo>
                    <a:pt x="69" y="115"/>
                    <a:pt x="64" y="112"/>
                    <a:pt x="60" y="108"/>
                  </a:cubicBezTo>
                  <a:cubicBezTo>
                    <a:pt x="52" y="100"/>
                    <a:pt x="52" y="87"/>
                    <a:pt x="60" y="79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9" y="78"/>
                    <a:pt x="0" y="68"/>
                    <a:pt x="0" y="57"/>
                  </a:cubicBezTo>
                  <a:cubicBezTo>
                    <a:pt x="0" y="46"/>
                    <a:pt x="9" y="37"/>
                    <a:pt x="20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2" y="27"/>
                    <a:pt x="52" y="14"/>
                    <a:pt x="60" y="6"/>
                  </a:cubicBezTo>
                  <a:cubicBezTo>
                    <a:pt x="64" y="2"/>
                    <a:pt x="69" y="0"/>
                    <a:pt x="75" y="0"/>
                  </a:cubicBezTo>
                  <a:cubicBezTo>
                    <a:pt x="80" y="0"/>
                    <a:pt x="85" y="2"/>
                    <a:pt x="89" y="6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7" y="43"/>
                    <a:pt x="127" y="44"/>
                    <a:pt x="127" y="44"/>
                  </a:cubicBezTo>
                  <a:cubicBezTo>
                    <a:pt x="127" y="44"/>
                    <a:pt x="128" y="44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6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31" y="51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3"/>
                    <a:pt x="132" y="53"/>
                  </a:cubicBezTo>
                  <a:cubicBezTo>
                    <a:pt x="132" y="53"/>
                    <a:pt x="132" y="54"/>
                    <a:pt x="132" y="54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54"/>
                    <a:pt x="132" y="55"/>
                    <a:pt x="132" y="55"/>
                  </a:cubicBezTo>
                  <a:cubicBezTo>
                    <a:pt x="132" y="56"/>
                    <a:pt x="132" y="56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8"/>
                    <a:pt x="132" y="59"/>
                    <a:pt x="132" y="59"/>
                  </a:cubicBezTo>
                  <a:cubicBezTo>
                    <a:pt x="132" y="59"/>
                    <a:pt x="132" y="60"/>
                    <a:pt x="132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2" y="60"/>
                    <a:pt x="132" y="61"/>
                    <a:pt x="132" y="61"/>
                  </a:cubicBezTo>
                  <a:cubicBezTo>
                    <a:pt x="131" y="61"/>
                    <a:pt x="131" y="62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3"/>
                    <a:pt x="131" y="63"/>
                  </a:cubicBezTo>
                  <a:cubicBezTo>
                    <a:pt x="131" y="63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30" y="66"/>
                    <a:pt x="130" y="66"/>
                    <a:pt x="130" y="67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70"/>
                    <a:pt x="127" y="70"/>
                    <a:pt x="127" y="70"/>
                  </a:cubicBezTo>
                  <a:cubicBezTo>
                    <a:pt x="127" y="70"/>
                    <a:pt x="127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6" y="71"/>
                    <a:pt x="126" y="72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5" y="112"/>
                    <a:pt x="80" y="115"/>
                    <a:pt x="75" y="115"/>
                  </a:cubicBez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38"/>
            <p:cNvSpPr>
              <a:spLocks/>
            </p:cNvSpPr>
            <p:nvPr/>
          </p:nvSpPr>
          <p:spPr bwMode="gray">
            <a:xfrm>
              <a:off x="6037" y="1809"/>
              <a:ext cx="206" cy="181"/>
            </a:xfrm>
            <a:custGeom>
              <a:avLst/>
              <a:gdLst>
                <a:gd name="T0" fmla="*/ 342 w 120"/>
                <a:gd name="T1" fmla="*/ 184 h 106"/>
                <a:gd name="T2" fmla="*/ 345 w 120"/>
                <a:gd name="T3" fmla="*/ 181 h 106"/>
                <a:gd name="T4" fmla="*/ 345 w 120"/>
                <a:gd name="T5" fmla="*/ 181 h 106"/>
                <a:gd name="T6" fmla="*/ 345 w 120"/>
                <a:gd name="T7" fmla="*/ 178 h 106"/>
                <a:gd name="T8" fmla="*/ 348 w 120"/>
                <a:gd name="T9" fmla="*/ 174 h 106"/>
                <a:gd name="T10" fmla="*/ 348 w 120"/>
                <a:gd name="T11" fmla="*/ 174 h 106"/>
                <a:gd name="T12" fmla="*/ 350 w 120"/>
                <a:gd name="T13" fmla="*/ 172 h 106"/>
                <a:gd name="T14" fmla="*/ 350 w 120"/>
                <a:gd name="T15" fmla="*/ 172 h 106"/>
                <a:gd name="T16" fmla="*/ 350 w 120"/>
                <a:gd name="T17" fmla="*/ 169 h 106"/>
                <a:gd name="T18" fmla="*/ 350 w 120"/>
                <a:gd name="T19" fmla="*/ 166 h 106"/>
                <a:gd name="T20" fmla="*/ 350 w 120"/>
                <a:gd name="T21" fmla="*/ 166 h 106"/>
                <a:gd name="T22" fmla="*/ 354 w 120"/>
                <a:gd name="T23" fmla="*/ 164 h 106"/>
                <a:gd name="T24" fmla="*/ 354 w 120"/>
                <a:gd name="T25" fmla="*/ 161 h 106"/>
                <a:gd name="T26" fmla="*/ 354 w 120"/>
                <a:gd name="T27" fmla="*/ 161 h 106"/>
                <a:gd name="T28" fmla="*/ 354 w 120"/>
                <a:gd name="T29" fmla="*/ 155 h 106"/>
                <a:gd name="T30" fmla="*/ 354 w 120"/>
                <a:gd name="T31" fmla="*/ 155 h 106"/>
                <a:gd name="T32" fmla="*/ 354 w 120"/>
                <a:gd name="T33" fmla="*/ 155 h 106"/>
                <a:gd name="T34" fmla="*/ 354 w 120"/>
                <a:gd name="T35" fmla="*/ 152 h 106"/>
                <a:gd name="T36" fmla="*/ 354 w 120"/>
                <a:gd name="T37" fmla="*/ 149 h 106"/>
                <a:gd name="T38" fmla="*/ 354 w 120"/>
                <a:gd name="T39" fmla="*/ 145 h 106"/>
                <a:gd name="T40" fmla="*/ 350 w 120"/>
                <a:gd name="T41" fmla="*/ 143 h 106"/>
                <a:gd name="T42" fmla="*/ 350 w 120"/>
                <a:gd name="T43" fmla="*/ 143 h 106"/>
                <a:gd name="T44" fmla="*/ 350 w 120"/>
                <a:gd name="T45" fmla="*/ 140 h 106"/>
                <a:gd name="T46" fmla="*/ 350 w 120"/>
                <a:gd name="T47" fmla="*/ 140 h 106"/>
                <a:gd name="T48" fmla="*/ 350 w 120"/>
                <a:gd name="T49" fmla="*/ 137 h 106"/>
                <a:gd name="T50" fmla="*/ 348 w 120"/>
                <a:gd name="T51" fmla="*/ 135 h 106"/>
                <a:gd name="T52" fmla="*/ 348 w 120"/>
                <a:gd name="T53" fmla="*/ 135 h 106"/>
                <a:gd name="T54" fmla="*/ 345 w 120"/>
                <a:gd name="T55" fmla="*/ 131 h 106"/>
                <a:gd name="T56" fmla="*/ 345 w 120"/>
                <a:gd name="T57" fmla="*/ 128 h 106"/>
                <a:gd name="T58" fmla="*/ 345 w 120"/>
                <a:gd name="T59" fmla="*/ 128 h 106"/>
                <a:gd name="T60" fmla="*/ 342 w 120"/>
                <a:gd name="T61" fmla="*/ 125 h 106"/>
                <a:gd name="T62" fmla="*/ 342 w 120"/>
                <a:gd name="T63" fmla="*/ 125 h 106"/>
                <a:gd name="T64" fmla="*/ 342 w 120"/>
                <a:gd name="T65" fmla="*/ 125 h 106"/>
                <a:gd name="T66" fmla="*/ 233 w 120"/>
                <a:gd name="T67" fmla="*/ 17 h 106"/>
                <a:gd name="T68" fmla="*/ 172 w 120"/>
                <a:gd name="T69" fmla="*/ 17 h 106"/>
                <a:gd name="T70" fmla="*/ 172 w 120"/>
                <a:gd name="T71" fmla="*/ 75 h 106"/>
                <a:gd name="T72" fmla="*/ 206 w 120"/>
                <a:gd name="T73" fmla="*/ 114 h 106"/>
                <a:gd name="T74" fmla="*/ 41 w 120"/>
                <a:gd name="T75" fmla="*/ 114 h 106"/>
                <a:gd name="T76" fmla="*/ 0 w 120"/>
                <a:gd name="T77" fmla="*/ 155 h 106"/>
                <a:gd name="T78" fmla="*/ 41 w 120"/>
                <a:gd name="T79" fmla="*/ 198 h 106"/>
                <a:gd name="T80" fmla="*/ 206 w 120"/>
                <a:gd name="T81" fmla="*/ 198 h 106"/>
                <a:gd name="T82" fmla="*/ 172 w 120"/>
                <a:gd name="T83" fmla="*/ 234 h 106"/>
                <a:gd name="T84" fmla="*/ 172 w 120"/>
                <a:gd name="T85" fmla="*/ 292 h 106"/>
                <a:gd name="T86" fmla="*/ 233 w 120"/>
                <a:gd name="T87" fmla="*/ 292 h 106"/>
                <a:gd name="T88" fmla="*/ 342 w 120"/>
                <a:gd name="T89" fmla="*/ 184 h 106"/>
                <a:gd name="T90" fmla="*/ 342 w 120"/>
                <a:gd name="T91" fmla="*/ 184 h 106"/>
                <a:gd name="T92" fmla="*/ 342 w 120"/>
                <a:gd name="T93" fmla="*/ 184 h 1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0" h="106">
                  <a:moveTo>
                    <a:pt x="116" y="63"/>
                  </a:moveTo>
                  <a:cubicBezTo>
                    <a:pt x="116" y="63"/>
                    <a:pt x="116" y="63"/>
                    <a:pt x="117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8" y="61"/>
                    <a:pt x="118" y="61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59"/>
                    <a:pt x="119" y="59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19" y="58"/>
                    <a:pt x="119" y="58"/>
                    <a:pt x="119" y="57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56"/>
                    <a:pt x="120" y="55"/>
                    <a:pt x="120" y="55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20" y="54"/>
                    <a:pt x="120" y="54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2"/>
                    <a:pt x="120" y="52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1"/>
                    <a:pt x="120" y="50"/>
                    <a:pt x="120" y="50"/>
                  </a:cubicBezTo>
                  <a:cubicBezTo>
                    <a:pt x="120" y="50"/>
                    <a:pt x="120" y="50"/>
                    <a:pt x="119" y="49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9" y="49"/>
                    <a:pt x="119" y="48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8" y="47"/>
                    <a:pt x="118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5"/>
                    <a:pt x="118" y="45"/>
                    <a:pt x="117" y="45"/>
                  </a:cubicBezTo>
                  <a:cubicBezTo>
                    <a:pt x="117" y="45"/>
                    <a:pt x="117" y="45"/>
                    <a:pt x="117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6" y="44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3" y="0"/>
                    <a:pt x="64" y="0"/>
                    <a:pt x="58" y="6"/>
                  </a:cubicBezTo>
                  <a:cubicBezTo>
                    <a:pt x="53" y="12"/>
                    <a:pt x="53" y="21"/>
                    <a:pt x="58" y="26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6" y="39"/>
                    <a:pt x="0" y="45"/>
                    <a:pt x="0" y="53"/>
                  </a:cubicBezTo>
                  <a:cubicBezTo>
                    <a:pt x="0" y="61"/>
                    <a:pt x="6" y="68"/>
                    <a:pt x="14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3" y="85"/>
                    <a:pt x="53" y="95"/>
                    <a:pt x="58" y="100"/>
                  </a:cubicBezTo>
                  <a:cubicBezTo>
                    <a:pt x="64" y="106"/>
                    <a:pt x="73" y="106"/>
                    <a:pt x="79" y="100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lose/>
                </a:path>
              </a:pathLst>
            </a:custGeom>
            <a:solidFill>
              <a:srgbClr val="FDB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1" name="Group 39"/>
          <p:cNvGrpSpPr>
            <a:grpSpLocks/>
          </p:cNvGrpSpPr>
          <p:nvPr/>
        </p:nvGrpSpPr>
        <p:grpSpPr bwMode="auto">
          <a:xfrm>
            <a:off x="755650" y="5392738"/>
            <a:ext cx="358775" cy="358775"/>
            <a:chOff x="408" y="1140"/>
            <a:chExt cx="226" cy="226"/>
          </a:xfrm>
        </p:grpSpPr>
        <p:sp>
          <p:nvSpPr>
            <p:cNvPr id="22" name="Oval 40"/>
            <p:cNvSpPr>
              <a:spLocks noChangeArrowheads="1"/>
            </p:cNvSpPr>
            <p:nvPr/>
          </p:nvSpPr>
          <p:spPr bwMode="gray">
            <a:xfrm>
              <a:off x="408" y="1140"/>
              <a:ext cx="226" cy="226"/>
            </a:xfrm>
            <a:prstGeom prst="ellipse">
              <a:avLst/>
            </a:prstGeom>
            <a:solidFill>
              <a:srgbClr val="FDB827"/>
            </a:soli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/>
            </a:p>
          </p:txBody>
        </p:sp>
        <p:sp>
          <p:nvSpPr>
            <p:cNvPr id="23" name="Text Box 41"/>
            <p:cNvSpPr txBox="1">
              <a:spLocks noChangeArrowheads="1"/>
            </p:cNvSpPr>
            <p:nvPr/>
          </p:nvSpPr>
          <p:spPr bwMode="gray">
            <a:xfrm>
              <a:off x="484" y="1160"/>
              <a:ext cx="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4" name="Group 42"/>
          <p:cNvGrpSpPr>
            <a:grpSpLocks/>
          </p:cNvGrpSpPr>
          <p:nvPr/>
        </p:nvGrpSpPr>
        <p:grpSpPr bwMode="auto">
          <a:xfrm>
            <a:off x="5580063" y="5392738"/>
            <a:ext cx="358775" cy="358775"/>
            <a:chOff x="408" y="1140"/>
            <a:chExt cx="226" cy="226"/>
          </a:xfrm>
        </p:grpSpPr>
        <p:sp>
          <p:nvSpPr>
            <p:cNvPr id="25" name="Oval 43"/>
            <p:cNvSpPr>
              <a:spLocks noChangeArrowheads="1"/>
            </p:cNvSpPr>
            <p:nvPr/>
          </p:nvSpPr>
          <p:spPr bwMode="gray">
            <a:xfrm>
              <a:off x="408" y="1140"/>
              <a:ext cx="226" cy="226"/>
            </a:xfrm>
            <a:prstGeom prst="ellipse">
              <a:avLst/>
            </a:prstGeom>
            <a:solidFill>
              <a:srgbClr val="FDB827"/>
            </a:soli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/>
            </a:p>
          </p:txBody>
        </p:sp>
        <p:sp>
          <p:nvSpPr>
            <p:cNvPr id="26" name="Text Box 44"/>
            <p:cNvSpPr txBox="1">
              <a:spLocks noChangeArrowheads="1"/>
            </p:cNvSpPr>
            <p:nvPr/>
          </p:nvSpPr>
          <p:spPr bwMode="gray">
            <a:xfrm>
              <a:off x="484" y="1160"/>
              <a:ext cx="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</p:grp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6997700" cy="755650"/>
          </a:xfrm>
        </p:spPr>
        <p:txBody>
          <a:bodyPr/>
          <a:lstStyle/>
          <a:p>
            <a:r>
              <a:rPr lang="en-GB" dirty="0" smtClean="0">
                <a:solidFill>
                  <a:srgbClr val="0098C3"/>
                </a:solidFill>
              </a:rPr>
              <a:t>Fastening Seat Harnesses</a:t>
            </a:r>
            <a:endParaRPr lang="en-GB" dirty="0">
              <a:solidFill>
                <a:srgbClr val="0098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2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Ready for Transfer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gray">
          <a:xfrm>
            <a:off x="468313" y="1538977"/>
            <a:ext cx="5665068" cy="47687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5239" y="1643594"/>
            <a:ext cx="5688141" cy="3829157"/>
          </a:xfrm>
        </p:spPr>
        <p:txBody>
          <a:bodyPr/>
          <a:lstStyle/>
          <a:p>
            <a:pPr lvl="0"/>
            <a:r>
              <a:rPr lang="en-GB" sz="1800" dirty="0"/>
              <a:t>Give a ‘thumbs up’ to indicate you are </a:t>
            </a:r>
            <a:r>
              <a:rPr lang="en-GB" sz="1800" dirty="0" smtClean="0"/>
              <a:t>ready</a:t>
            </a:r>
          </a:p>
          <a:p>
            <a:pPr lvl="0"/>
            <a:r>
              <a:rPr lang="en-GB" sz="1800" dirty="0" smtClean="0"/>
              <a:t>Deck </a:t>
            </a:r>
            <a:r>
              <a:rPr lang="en-GB" sz="1800" dirty="0"/>
              <a:t>crew will </a:t>
            </a:r>
            <a:r>
              <a:rPr lang="en-GB" sz="1800" dirty="0" smtClean="0"/>
              <a:t>carry out final </a:t>
            </a:r>
            <a:r>
              <a:rPr lang="en-GB" sz="1800" dirty="0"/>
              <a:t>check of your seat </a:t>
            </a:r>
            <a:r>
              <a:rPr lang="en-GB" sz="1800" dirty="0" smtClean="0"/>
              <a:t>harness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During transfer:</a:t>
            </a:r>
          </a:p>
          <a:p>
            <a:pPr marL="0" indent="0">
              <a:buNone/>
            </a:pPr>
            <a:endParaRPr lang="en-GB" sz="1800" dirty="0" smtClean="0"/>
          </a:p>
          <a:p>
            <a:r>
              <a:rPr lang="en-GB" sz="1800" dirty="0" smtClean="0"/>
              <a:t>Remain seated</a:t>
            </a:r>
          </a:p>
          <a:p>
            <a:r>
              <a:rPr lang="en-GB" sz="1800" dirty="0" smtClean="0"/>
              <a:t>Do not unfasten seat harness</a:t>
            </a:r>
          </a:p>
          <a:p>
            <a:r>
              <a:rPr lang="en-GB" sz="1800" dirty="0" smtClean="0"/>
              <a:t>Keep hands and feet inside the carrier at all times</a:t>
            </a:r>
          </a:p>
          <a:p>
            <a:r>
              <a:rPr lang="en-GB" sz="1800" dirty="0" smtClean="0"/>
              <a:t>Follow instructions from deck crew at all times</a:t>
            </a:r>
          </a:p>
          <a:p>
            <a:pPr marL="0" indent="0">
              <a:buNone/>
            </a:pP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smtClean="0"/>
              <a:t/>
            </a:r>
            <a:br>
              <a:rPr lang="en-GB" sz="1800" dirty="0" smtClean="0"/>
            </a:br>
            <a:endParaRPr lang="en-GB" dirty="0"/>
          </a:p>
        </p:txBody>
      </p:sp>
      <p:pic>
        <p:nvPicPr>
          <p:cNvPr id="9" name="Picture 7" descr="F3 (37)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6439701" y="1701349"/>
            <a:ext cx="2074127" cy="214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F3 (38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9700" y="4335076"/>
            <a:ext cx="2074127" cy="168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2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Exit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17" descr="RM - px -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4909180" y="1544378"/>
            <a:ext cx="370860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gray">
          <a:xfrm>
            <a:off x="468312" y="1541997"/>
            <a:ext cx="4302095" cy="4608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gray">
          <a:xfrm>
            <a:off x="468312" y="1544378"/>
            <a:ext cx="3960812" cy="421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266700" indent="-2667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lnSpc>
                <a:spcPct val="200000"/>
              </a:lnSpc>
              <a:spcBef>
                <a:spcPct val="20000"/>
              </a:spcBef>
              <a:spcAft>
                <a:spcPct val="60000"/>
              </a:spcAft>
              <a:buSzPct val="200000"/>
              <a:buBlip>
                <a:blip r:embed="rId3"/>
              </a:buBlip>
            </a:pPr>
            <a:r>
              <a:rPr lang="en-GB" b="0" dirty="0" smtClean="0">
                <a:solidFill>
                  <a:srgbClr val="58595B"/>
                </a:solidFill>
                <a:latin typeface="Tahoma"/>
              </a:rPr>
              <a:t>Await </a:t>
            </a:r>
            <a:r>
              <a:rPr lang="en-GB" b="0" dirty="0">
                <a:solidFill>
                  <a:srgbClr val="58595B"/>
                </a:solidFill>
                <a:latin typeface="Tahoma"/>
              </a:rPr>
              <a:t>instructions from deck crew </a:t>
            </a:r>
            <a:br>
              <a:rPr lang="en-GB" b="0" dirty="0">
                <a:solidFill>
                  <a:srgbClr val="58595B"/>
                </a:solidFill>
                <a:latin typeface="Tahoma"/>
              </a:rPr>
            </a:br>
            <a:r>
              <a:rPr lang="en-GB" b="0" dirty="0">
                <a:solidFill>
                  <a:srgbClr val="58595B"/>
                </a:solidFill>
                <a:latin typeface="Tahoma"/>
              </a:rPr>
              <a:t>to unfasten seat harness</a:t>
            </a:r>
          </a:p>
          <a:p>
            <a:pPr marL="342900" indent="-342900" eaLnBrk="1" hangingPunct="1">
              <a:lnSpc>
                <a:spcPct val="200000"/>
              </a:lnSpc>
              <a:spcBef>
                <a:spcPct val="20000"/>
              </a:spcBef>
              <a:spcAft>
                <a:spcPct val="60000"/>
              </a:spcAft>
              <a:buSzPct val="200000"/>
              <a:buBlip>
                <a:blip r:embed="rId3"/>
              </a:buBlip>
            </a:pPr>
            <a:r>
              <a:rPr lang="en-GB" b="0" dirty="0">
                <a:solidFill>
                  <a:srgbClr val="58595B"/>
                </a:solidFill>
                <a:latin typeface="Tahoma"/>
              </a:rPr>
              <a:t>Exit in and orderly fashion</a:t>
            </a:r>
          </a:p>
          <a:p>
            <a:pPr marL="342900" indent="-342900" eaLnBrk="1" hangingPunct="1">
              <a:lnSpc>
                <a:spcPct val="200000"/>
              </a:lnSpc>
              <a:spcBef>
                <a:spcPct val="20000"/>
              </a:spcBef>
              <a:spcAft>
                <a:spcPct val="60000"/>
              </a:spcAft>
              <a:buSzPct val="200000"/>
              <a:buBlip>
                <a:blip r:embed="rId3"/>
              </a:buBlip>
            </a:pPr>
            <a:r>
              <a:rPr lang="en-GB" b="0" dirty="0">
                <a:solidFill>
                  <a:srgbClr val="58595B"/>
                </a:solidFill>
                <a:latin typeface="Tahoma"/>
              </a:rPr>
              <a:t>Remain clear of lifting assembly</a:t>
            </a:r>
          </a:p>
          <a:p>
            <a:pPr marL="342900" indent="-342900" eaLnBrk="1" hangingPunct="1">
              <a:lnSpc>
                <a:spcPct val="200000"/>
              </a:lnSpc>
              <a:spcBef>
                <a:spcPct val="20000"/>
              </a:spcBef>
              <a:spcAft>
                <a:spcPct val="60000"/>
              </a:spcAft>
              <a:buSzPct val="200000"/>
              <a:buBlip>
                <a:blip r:embed="rId3"/>
              </a:buBlip>
            </a:pPr>
            <a:r>
              <a:rPr lang="en-GB" b="0" dirty="0">
                <a:solidFill>
                  <a:srgbClr val="58595B"/>
                </a:solidFill>
                <a:latin typeface="Tahoma"/>
              </a:rPr>
              <a:t>Proceed to safe area as instructed </a:t>
            </a:r>
          </a:p>
          <a:p>
            <a:pPr marL="342900" indent="-342900" eaLnBrk="1" hangingPunct="1">
              <a:lnSpc>
                <a:spcPct val="200000"/>
              </a:lnSpc>
              <a:spcBef>
                <a:spcPct val="20000"/>
              </a:spcBef>
              <a:spcAft>
                <a:spcPct val="60000"/>
              </a:spcAft>
              <a:buSzPct val="200000"/>
              <a:buBlip>
                <a:blip r:embed="rId3"/>
              </a:buBlip>
            </a:pPr>
            <a:r>
              <a:rPr lang="en-GB" b="0" dirty="0">
                <a:solidFill>
                  <a:srgbClr val="58595B"/>
                </a:solidFill>
                <a:latin typeface="Tahoma"/>
              </a:rPr>
              <a:t>Return life jacket</a:t>
            </a:r>
          </a:p>
        </p:txBody>
      </p:sp>
    </p:spTree>
    <p:extLst>
      <p:ext uri="{BB962C8B-B14F-4D97-AF65-F5344CB8AC3E}">
        <p14:creationId xmlns:p14="http://schemas.microsoft.com/office/powerpoint/2010/main" val="243828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98923" y="333375"/>
            <a:ext cx="7657013" cy="1420813"/>
          </a:xfrm>
        </p:spPr>
        <p:txBody>
          <a:bodyPr/>
          <a:lstStyle/>
          <a:p>
            <a:r>
              <a:rPr lang="en-GB" dirty="0" smtClean="0"/>
              <a:t>Risk Awareness &amp; safety features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72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4637" y="1561921"/>
            <a:ext cx="4454563" cy="4751387"/>
          </a:xfrm>
        </p:spPr>
        <p:txBody>
          <a:bodyPr/>
          <a:lstStyle/>
          <a:p>
            <a:r>
              <a:rPr lang="en-GB" sz="1800" dirty="0"/>
              <a:t>Luggage should be stored in the nets provided</a:t>
            </a:r>
          </a:p>
          <a:p>
            <a:r>
              <a:rPr lang="en-GB" sz="1800" dirty="0"/>
              <a:t>Each passenger is permitted up a maximum of 20 kg</a:t>
            </a:r>
          </a:p>
          <a:p>
            <a:r>
              <a:rPr lang="en-GB" sz="1800" dirty="0"/>
              <a:t>When instructed by the deck crew passengers should stow their luggage in the nets provided prior to embarking the FROG</a:t>
            </a:r>
          </a:p>
          <a:p>
            <a:r>
              <a:rPr lang="en-GB" sz="1800" dirty="0"/>
              <a:t>Upon </a:t>
            </a:r>
            <a:r>
              <a:rPr lang="en-GB" sz="1800" dirty="0" smtClean="0"/>
              <a:t>exit, passengers </a:t>
            </a:r>
            <a:r>
              <a:rPr lang="en-GB" sz="1800" dirty="0"/>
              <a:t>are to remove luggage once instructed by the deck crew that it is safe to do so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798923" y="333376"/>
            <a:ext cx="7771989" cy="1078966"/>
          </a:xfrm>
        </p:spPr>
        <p:txBody>
          <a:bodyPr/>
          <a:lstStyle/>
          <a:p>
            <a:r>
              <a:rPr lang="en-US" cap="none" dirty="0" smtClean="0"/>
              <a:t>Luggage Storage</a:t>
            </a:r>
            <a:endParaRPr lang="en-GB" cap="none" dirty="0"/>
          </a:p>
        </p:txBody>
      </p:sp>
      <p:grpSp>
        <p:nvGrpSpPr>
          <p:cNvPr id="10" name="Group 9"/>
          <p:cNvGrpSpPr/>
          <p:nvPr/>
        </p:nvGrpSpPr>
        <p:grpSpPr>
          <a:xfrm>
            <a:off x="5475653" y="1506604"/>
            <a:ext cx="3029275" cy="4532279"/>
            <a:chOff x="5292725" y="628650"/>
            <a:chExt cx="3382963" cy="5105400"/>
          </a:xfrm>
        </p:grpSpPr>
        <p:pic>
          <p:nvPicPr>
            <p:cNvPr id="7" name="Picture 6" descr="luggage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292725" y="628650"/>
              <a:ext cx="3382963" cy="259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3"/>
            <p:cNvSpPr>
              <a:spLocks noChangeArrowheads="1"/>
            </p:cNvSpPr>
            <p:nvPr/>
          </p:nvSpPr>
          <p:spPr bwMode="gray">
            <a:xfrm>
              <a:off x="5292725" y="3357563"/>
              <a:ext cx="3382963" cy="2376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/>
            </a:p>
          </p:txBody>
        </p:sp>
        <p:pic>
          <p:nvPicPr>
            <p:cNvPr id="9" name="Picture 8" descr="H:\frog seating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97550" y="3429000"/>
              <a:ext cx="2519363" cy="223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0603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98924" y="1964602"/>
            <a:ext cx="7771988" cy="4344123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4213" y="476250"/>
            <a:ext cx="6997700" cy="7556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Tahoma"/>
              </a:rPr>
              <a:t>Emergency Procedure</a:t>
            </a:r>
            <a:endParaRPr lang="en-GB" dirty="0">
              <a:latin typeface="Tahoma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1888" y="1321038"/>
            <a:ext cx="7771990" cy="450179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sz="1800" dirty="0" smtClean="0"/>
              <a:t> </a:t>
            </a:r>
            <a:r>
              <a:rPr lang="en-GB" sz="1800" dirty="0"/>
              <a:t>	The deck crew will shout  “OUT-OUT-OUT”</a:t>
            </a:r>
          </a:p>
          <a:p>
            <a:pPr>
              <a:lnSpc>
                <a:spcPct val="200000"/>
              </a:lnSpc>
            </a:pPr>
            <a:r>
              <a:rPr lang="en-GB" sz="1800" dirty="0"/>
              <a:t> 	</a:t>
            </a:r>
            <a:r>
              <a:rPr lang="en-GB" sz="1800" dirty="0" smtClean="0"/>
              <a:t>Release safety harness and </a:t>
            </a:r>
            <a:r>
              <a:rPr lang="en-GB" sz="1800" dirty="0"/>
              <a:t>leave the </a:t>
            </a:r>
            <a:r>
              <a:rPr lang="en-GB" sz="1800" dirty="0" smtClean="0"/>
              <a:t>carrier immediately</a:t>
            </a:r>
            <a:endParaRPr lang="en-GB" sz="1800" dirty="0"/>
          </a:p>
          <a:p>
            <a:pPr>
              <a:lnSpc>
                <a:spcPct val="200000"/>
              </a:lnSpc>
            </a:pPr>
            <a:r>
              <a:rPr lang="en-GB" sz="1800" dirty="0"/>
              <a:t> 	Deck crew will advise and direct you to a safe </a:t>
            </a:r>
            <a:r>
              <a:rPr lang="en-GB" sz="1800" dirty="0" smtClean="0"/>
              <a:t>area</a:t>
            </a:r>
            <a:endParaRPr lang="en-GB" sz="1800" dirty="0"/>
          </a:p>
          <a:p>
            <a:pPr marL="0" indent="0">
              <a:lnSpc>
                <a:spcPct val="200000"/>
              </a:lnSpc>
              <a:buNone/>
            </a:pPr>
            <a:r>
              <a:rPr lang="en-GB" sz="1800" dirty="0"/>
              <a:t>If the transfer is interrupted whilst between vessel and installation</a:t>
            </a:r>
            <a:r>
              <a:rPr lang="en-GB" sz="1800" dirty="0" smtClean="0"/>
              <a:t>:</a:t>
            </a:r>
            <a:endParaRPr lang="en-GB" sz="1800" dirty="0"/>
          </a:p>
          <a:p>
            <a:pPr>
              <a:lnSpc>
                <a:spcPct val="200000"/>
              </a:lnSpc>
            </a:pPr>
            <a:r>
              <a:rPr lang="en-GB" sz="1800" dirty="0"/>
              <a:t> 	Remain seated and strapped in</a:t>
            </a:r>
          </a:p>
          <a:p>
            <a:pPr>
              <a:lnSpc>
                <a:spcPct val="200000"/>
              </a:lnSpc>
            </a:pPr>
            <a:r>
              <a:rPr lang="en-GB" sz="1800" dirty="0"/>
              <a:t> 	Recovery procedures will be initiated</a:t>
            </a:r>
          </a:p>
          <a:p>
            <a:pPr>
              <a:lnSpc>
                <a:spcPct val="200000"/>
              </a:lnSpc>
            </a:pPr>
            <a:r>
              <a:rPr lang="en-GB" sz="1800" dirty="0"/>
              <a:t> 	Await </a:t>
            </a:r>
            <a:r>
              <a:rPr lang="en-GB" sz="1800" dirty="0" smtClean="0"/>
              <a:t>instructions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2853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483" y="1883121"/>
            <a:ext cx="4419847" cy="4425604"/>
          </a:xfrm>
        </p:spPr>
        <p:txBody>
          <a:bodyPr/>
          <a:lstStyle/>
          <a:p>
            <a:r>
              <a:rPr lang="en-GB" sz="1800" dirty="0"/>
              <a:t>Safe, comfortable and </a:t>
            </a:r>
            <a:r>
              <a:rPr lang="en-GB" sz="1800" dirty="0" smtClean="0"/>
              <a:t>secure </a:t>
            </a:r>
            <a:r>
              <a:rPr lang="en-GB" sz="1800" dirty="0"/>
              <a:t>environment for walking casualties </a:t>
            </a:r>
          </a:p>
          <a:p>
            <a:r>
              <a:rPr lang="en-GB" sz="1800" dirty="0"/>
              <a:t>Stretcher capability for </a:t>
            </a:r>
            <a:r>
              <a:rPr lang="en-GB" sz="1800" dirty="0" smtClean="0"/>
              <a:t>more serious injuries/sickness</a:t>
            </a:r>
            <a:endParaRPr lang="en-GB" sz="1800" dirty="0"/>
          </a:p>
          <a:p>
            <a:r>
              <a:rPr lang="en-GB" sz="1800" dirty="0"/>
              <a:t>Capacity for 1 supporting passenger during transfer</a:t>
            </a:r>
          </a:p>
          <a:p>
            <a:r>
              <a:rPr lang="en-GB" sz="1800" dirty="0"/>
              <a:t>Central column can be used to </a:t>
            </a:r>
            <a:br>
              <a:rPr lang="en-GB" sz="1800" dirty="0"/>
            </a:br>
            <a:r>
              <a:rPr lang="en-GB" sz="1800" dirty="0"/>
              <a:t>hang I.V/medical equipment</a:t>
            </a:r>
          </a:p>
          <a:p>
            <a:r>
              <a:rPr lang="en-GB" sz="1800" dirty="0"/>
              <a:t>Known medical reasons for use of FROG – broken arms, broken legs, eye injuries, suspected heart attacks, back injuries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798923" y="333376"/>
            <a:ext cx="7771989" cy="848654"/>
          </a:xfrm>
        </p:spPr>
        <p:txBody>
          <a:bodyPr/>
          <a:lstStyle/>
          <a:p>
            <a:r>
              <a:rPr lang="en-US" cap="none" dirty="0" smtClean="0"/>
              <a:t>Medevac Capability</a:t>
            </a:r>
            <a:endParaRPr lang="en-GB" cap="none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434" y="1883121"/>
            <a:ext cx="3140478" cy="450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1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52275" y="1418873"/>
            <a:ext cx="4168861" cy="5036502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/>
              <a:t>Feedback is important to </a:t>
            </a:r>
            <a:r>
              <a:rPr lang="en-GB" sz="1800" dirty="0"/>
              <a:t>improve</a:t>
            </a:r>
            <a:r>
              <a:rPr lang="en-GB" sz="1800" dirty="0" smtClean="0"/>
              <a:t>: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 	Safety and Comfort</a:t>
            </a:r>
          </a:p>
          <a:p>
            <a:r>
              <a:rPr lang="en-GB" sz="1800" dirty="0"/>
              <a:t> 	Procedure and Control</a:t>
            </a:r>
          </a:p>
          <a:p>
            <a:r>
              <a:rPr lang="en-GB" sz="1800" dirty="0"/>
              <a:t> 	Operating Performance</a:t>
            </a:r>
          </a:p>
          <a:p>
            <a:r>
              <a:rPr lang="en-GB" sz="1800" dirty="0"/>
              <a:t> 	Areas for Improvement</a:t>
            </a:r>
          </a:p>
          <a:p>
            <a:r>
              <a:rPr lang="en-GB" sz="1800" dirty="0"/>
              <a:t> 	Equipment condition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Report </a:t>
            </a:r>
            <a:r>
              <a:rPr lang="en-GB" sz="1800" dirty="0"/>
              <a:t>all incidents and near misses </a:t>
            </a:r>
            <a:br>
              <a:rPr lang="en-GB" sz="1800" dirty="0"/>
            </a:br>
            <a:r>
              <a:rPr lang="en-GB" sz="1800" dirty="0"/>
              <a:t>no matter how small they may seem, </a:t>
            </a:r>
            <a:br>
              <a:rPr lang="en-GB" sz="1800" dirty="0"/>
            </a:br>
            <a:r>
              <a:rPr lang="en-GB" sz="1800" dirty="0"/>
              <a:t>if in doubt </a:t>
            </a:r>
            <a:r>
              <a:rPr lang="en-GB" sz="1800" dirty="0" smtClean="0"/>
              <a:t>ask.</a:t>
            </a:r>
            <a:endParaRPr lang="en-GB" sz="1800" dirty="0"/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798923" y="333376"/>
            <a:ext cx="7771989" cy="737142"/>
          </a:xfrm>
        </p:spPr>
        <p:txBody>
          <a:bodyPr/>
          <a:lstStyle/>
          <a:p>
            <a:r>
              <a:rPr lang="en-US" cap="none" dirty="0" smtClean="0"/>
              <a:t>Feedback &amp; Reporting</a:t>
            </a:r>
            <a:endParaRPr lang="en-GB" cap="non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429" y="1272223"/>
            <a:ext cx="3468483" cy="503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0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98923" y="1474573"/>
            <a:ext cx="7771990" cy="4834151"/>
          </a:xfrm>
        </p:spPr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r>
              <a:rPr lang="en-GB" dirty="0"/>
              <a:t>Here are some useful links for your reference: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>
                <a:hlinkClick r:id="rId2"/>
              </a:rPr>
              <a:t>FROG-3 Passenger Briefing Video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General Briefing Videos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www.reflexmarine.com</a:t>
            </a:r>
            <a:r>
              <a:rPr lang="en-GB" dirty="0" smtClean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GB" cap="none" dirty="0" smtClean="0"/>
              <a:t>Resources</a:t>
            </a:r>
            <a:endParaRPr lang="en-GB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28375"/>
            <a:ext cx="9115821" cy="202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495" y="333374"/>
            <a:ext cx="3294757" cy="2197603"/>
          </a:xfrm>
          <a:prstGeom prst="rect">
            <a:avLst/>
          </a:prstGeom>
        </p:spPr>
      </p:pic>
      <p:pic>
        <p:nvPicPr>
          <p:cNvPr id="1027" name="Picture 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0008" y="2897024"/>
            <a:ext cx="3572244" cy="212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063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3" name="Rectangle 11"/>
          <p:cNvSpPr>
            <a:spLocks noGrp="1" noChangeArrowheads="1"/>
          </p:cNvSpPr>
          <p:nvPr>
            <p:ph type="title"/>
          </p:nvPr>
        </p:nvSpPr>
        <p:spPr bwMode="gray">
          <a:xfrm>
            <a:off x="393101" y="80963"/>
            <a:ext cx="7920038" cy="755650"/>
          </a:xfrm>
        </p:spPr>
        <p:txBody>
          <a:bodyPr/>
          <a:lstStyle/>
          <a:p>
            <a:pPr algn="l">
              <a:defRPr/>
            </a:pPr>
            <a:r>
              <a:rPr lang="es-ES" dirty="0" smtClean="0">
                <a:latin typeface="Tahoma"/>
              </a:rPr>
              <a:t>Key </a:t>
            </a:r>
            <a:r>
              <a:rPr lang="es-ES" dirty="0" err="1" smtClean="0">
                <a:latin typeface="Tahoma"/>
              </a:rPr>
              <a:t>Risks</a:t>
            </a:r>
            <a:endParaRPr lang="es-ES" dirty="0">
              <a:latin typeface="Tahoma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gray">
          <a:xfrm>
            <a:off x="854075" y="2374900"/>
            <a:ext cx="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820738">
              <a:defRPr sz="2000">
                <a:solidFill>
                  <a:schemeClr val="tx2"/>
                </a:solidFill>
                <a:latin typeface="Tahoma" pitchFamily="34" charset="0"/>
                <a:ea typeface="MS PGothic" pitchFamily="34" charset="-128"/>
              </a:defRPr>
            </a:lvl1pPr>
            <a:lvl2pPr defTabSz="820738">
              <a:defRPr sz="1600">
                <a:solidFill>
                  <a:srgbClr val="009AC7"/>
                </a:solidFill>
                <a:latin typeface="Tahoma" pitchFamily="34" charset="0"/>
                <a:ea typeface="MS PGothic" pitchFamily="34" charset="-128"/>
              </a:defRPr>
            </a:lvl2pPr>
            <a:lvl3pPr defTabSz="820738">
              <a:defRPr sz="1900">
                <a:solidFill>
                  <a:schemeClr val="accent2"/>
                </a:solidFill>
                <a:latin typeface="Calibri" pitchFamily="34" charset="0"/>
                <a:ea typeface="MS PGothic" pitchFamily="34" charset="-128"/>
              </a:defRPr>
            </a:lvl3pPr>
            <a:lvl4pPr defTabSz="820738">
              <a:defRPr sz="1900">
                <a:solidFill>
                  <a:schemeClr val="accent2"/>
                </a:solidFill>
                <a:latin typeface="Calibri" pitchFamily="34" charset="0"/>
                <a:ea typeface="MS PGothic" pitchFamily="34" charset="-128"/>
              </a:defRPr>
            </a:lvl4pPr>
            <a:lvl5pPr defTabSz="820738">
              <a:defRPr sz="1900">
                <a:solidFill>
                  <a:schemeClr val="accent2"/>
                </a:solidFill>
                <a:latin typeface="Calibri" pitchFamily="34" charset="0"/>
                <a:ea typeface="MS PGothic" pitchFamily="34" charset="-128"/>
              </a:defRPr>
            </a:lvl5pPr>
            <a:lvl6pPr defTabSz="820738" eaLnBrk="0" hangingPunct="0">
              <a:buFont typeface="Calibri" pitchFamily="34" charset="0"/>
              <a:defRPr sz="1900">
                <a:solidFill>
                  <a:schemeClr val="accent2"/>
                </a:solidFill>
                <a:latin typeface="Calibri" pitchFamily="34" charset="0"/>
                <a:ea typeface="MS PGothic" pitchFamily="34" charset="-128"/>
              </a:defRPr>
            </a:lvl6pPr>
            <a:lvl7pPr defTabSz="820738" eaLnBrk="0" hangingPunct="0">
              <a:buFont typeface="Calibri" pitchFamily="34" charset="0"/>
              <a:defRPr sz="1900">
                <a:solidFill>
                  <a:schemeClr val="accent2"/>
                </a:solidFill>
                <a:latin typeface="Calibri" pitchFamily="34" charset="0"/>
                <a:ea typeface="MS PGothic" pitchFamily="34" charset="-128"/>
              </a:defRPr>
            </a:lvl7pPr>
            <a:lvl8pPr defTabSz="820738" eaLnBrk="0" hangingPunct="0">
              <a:buFont typeface="Calibri" pitchFamily="34" charset="0"/>
              <a:defRPr sz="1900">
                <a:solidFill>
                  <a:schemeClr val="accent2"/>
                </a:solidFill>
                <a:latin typeface="Calibri" pitchFamily="34" charset="0"/>
                <a:ea typeface="MS PGothic" pitchFamily="34" charset="-128"/>
              </a:defRPr>
            </a:lvl8pPr>
            <a:lvl9pPr defTabSz="820738" eaLnBrk="0" hangingPunct="0">
              <a:buFont typeface="Calibri" pitchFamily="34" charset="0"/>
              <a:defRPr sz="1900">
                <a:solidFill>
                  <a:schemeClr val="accent2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endParaRPr lang="en-GB" sz="1600" b="1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33350" y="3835400"/>
            <a:ext cx="43719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643438" y="836613"/>
            <a:ext cx="43910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33350" y="836613"/>
            <a:ext cx="43624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00"/>
          <a:stretch>
            <a:fillRect/>
          </a:stretch>
        </p:blipFill>
        <p:spPr bwMode="gray">
          <a:xfrm>
            <a:off x="4643438" y="3860800"/>
            <a:ext cx="44005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7626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err="1" smtClean="0"/>
              <a:t>Designed</a:t>
            </a:r>
            <a:r>
              <a:rPr lang="es-ES" sz="4000" dirty="0" smtClean="0"/>
              <a:t> </a:t>
            </a:r>
            <a:r>
              <a:rPr lang="es-ES" sz="4000" dirty="0"/>
              <a:t>to </a:t>
            </a:r>
            <a:r>
              <a:rPr lang="es-ES" sz="4000" dirty="0" err="1"/>
              <a:t>Protect</a:t>
            </a:r>
            <a:endParaRPr lang="en-GB" sz="4000" dirty="0"/>
          </a:p>
        </p:txBody>
      </p:sp>
      <p:sp>
        <p:nvSpPr>
          <p:cNvPr id="4" name="Rectangle 27"/>
          <p:cNvSpPr>
            <a:spLocks noChangeArrowheads="1"/>
          </p:cNvSpPr>
          <p:nvPr/>
        </p:nvSpPr>
        <p:spPr bwMode="gray">
          <a:xfrm>
            <a:off x="323851" y="1312863"/>
            <a:ext cx="4105275" cy="23764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5" name="Picture 18" descr="F3 (37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6588" y="1457325"/>
            <a:ext cx="237648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3"/>
          <p:cNvSpPr>
            <a:spLocks noChangeArrowheads="1"/>
          </p:cNvSpPr>
          <p:nvPr/>
        </p:nvSpPr>
        <p:spPr bwMode="gray">
          <a:xfrm>
            <a:off x="323851" y="3905250"/>
            <a:ext cx="4105275" cy="23764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7" name="Picture 31" descr="RM - px - 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7138" y="4049713"/>
            <a:ext cx="1785938" cy="2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2" descr="RM - px - 0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5951" y="4049713"/>
            <a:ext cx="1031875" cy="2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2"/>
          <p:cNvSpPr>
            <a:spLocks noChangeArrowheads="1"/>
          </p:cNvSpPr>
          <p:nvPr/>
        </p:nvSpPr>
        <p:spPr bwMode="gray">
          <a:xfrm>
            <a:off x="4643438" y="1312863"/>
            <a:ext cx="4105275" cy="23764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10" name="Picture 52" descr="RM - px - 0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6227763" y="1457325"/>
            <a:ext cx="237648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1"/>
          <p:cNvSpPr>
            <a:spLocks noChangeArrowheads="1"/>
          </p:cNvSpPr>
          <p:nvPr/>
        </p:nvSpPr>
        <p:spPr bwMode="gray">
          <a:xfrm>
            <a:off x="4643438" y="3905250"/>
            <a:ext cx="4105275" cy="23764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gray">
          <a:xfrm>
            <a:off x="468313" y="4048125"/>
            <a:ext cx="1438275" cy="208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gray">
          <a:xfrm>
            <a:off x="4787901" y="4048125"/>
            <a:ext cx="1438275" cy="208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gray">
          <a:xfrm>
            <a:off x="4787901" y="4049713"/>
            <a:ext cx="1439862" cy="936625"/>
          </a:xfrm>
          <a:prstGeom prst="rect">
            <a:avLst/>
          </a:prstGeom>
          <a:solidFill>
            <a:srgbClr val="0098C3"/>
          </a:solidFill>
          <a:ln>
            <a:noFill/>
          </a:ln>
          <a:effectLst/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5" name="Rectangle 37"/>
          <p:cNvSpPr>
            <a:spLocks noChangeArrowheads="1"/>
          </p:cNvSpPr>
          <p:nvPr/>
        </p:nvSpPr>
        <p:spPr bwMode="gray">
          <a:xfrm>
            <a:off x="466726" y="4049713"/>
            <a:ext cx="1439862" cy="936625"/>
          </a:xfrm>
          <a:prstGeom prst="rect">
            <a:avLst/>
          </a:prstGeom>
          <a:solidFill>
            <a:srgbClr val="0098C3"/>
          </a:solidFill>
          <a:ln>
            <a:noFill/>
          </a:ln>
          <a:effectLst/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gray">
          <a:xfrm>
            <a:off x="4787901" y="1457325"/>
            <a:ext cx="1438275" cy="208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7" name="Rectangle 34"/>
          <p:cNvSpPr>
            <a:spLocks noChangeArrowheads="1"/>
          </p:cNvSpPr>
          <p:nvPr/>
        </p:nvSpPr>
        <p:spPr bwMode="gray">
          <a:xfrm>
            <a:off x="4787901" y="1457325"/>
            <a:ext cx="1439862" cy="936625"/>
          </a:xfrm>
          <a:prstGeom prst="rect">
            <a:avLst/>
          </a:prstGeom>
          <a:solidFill>
            <a:srgbClr val="0098C3"/>
          </a:solidFill>
          <a:ln>
            <a:noFill/>
          </a:ln>
          <a:effectLst/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gray">
          <a:xfrm>
            <a:off x="468313" y="1457325"/>
            <a:ext cx="1438275" cy="208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9" name="Rectangle 33"/>
          <p:cNvSpPr>
            <a:spLocks noChangeArrowheads="1"/>
          </p:cNvSpPr>
          <p:nvPr/>
        </p:nvSpPr>
        <p:spPr bwMode="gray">
          <a:xfrm>
            <a:off x="466726" y="1457325"/>
            <a:ext cx="1439862" cy="936625"/>
          </a:xfrm>
          <a:prstGeom prst="rect">
            <a:avLst/>
          </a:prstGeom>
          <a:solidFill>
            <a:srgbClr val="0098C3"/>
          </a:solidFill>
          <a:ln>
            <a:noFill/>
          </a:ln>
          <a:effectLst/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gray">
          <a:xfrm>
            <a:off x="641351" y="1717675"/>
            <a:ext cx="10922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FALL</a:t>
            </a:r>
            <a:b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PROTECTION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gray">
          <a:xfrm>
            <a:off x="4984751" y="4414838"/>
            <a:ext cx="104457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GB" sz="1600">
                <a:solidFill>
                  <a:schemeClr val="bg1"/>
                </a:solidFill>
                <a:cs typeface="Arial" panose="020B0604020202020204" pitchFamily="34" charset="0"/>
              </a:rPr>
              <a:t>IMMERSION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gray">
          <a:xfrm>
            <a:off x="639763" y="4206875"/>
            <a:ext cx="10922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HEAVY</a:t>
            </a:r>
            <a:b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LANDING</a:t>
            </a:r>
            <a:b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PROTECTION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gray">
          <a:xfrm>
            <a:off x="4960938" y="1614488"/>
            <a:ext cx="1092200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SIDE</a:t>
            </a:r>
            <a:b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IMPACT</a:t>
            </a:r>
            <a:b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PROTECTION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gray">
          <a:xfrm>
            <a:off x="766663" y="2744645"/>
            <a:ext cx="841576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algn="ctr" defTabSz="820738">
              <a:lnSpc>
                <a:spcPct val="80000"/>
              </a:lnSpc>
              <a:defRPr sz="1200" b="1">
                <a:solidFill>
                  <a:schemeClr val="accent4"/>
                </a:solidFill>
                <a:latin typeface="Tahoma"/>
              </a:defRPr>
            </a:lvl1pPr>
            <a:lvl2pPr marL="742950" indent="-285750" defTabSz="820738" eaLnBrk="0" hangingPunct="0">
              <a:defRPr b="1"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9pPr>
          </a:lstStyle>
          <a:p>
            <a:r>
              <a:rPr lang="en-GB" dirty="0"/>
              <a:t>Fitted with</a:t>
            </a:r>
            <a:br>
              <a:rPr lang="en-GB" dirty="0"/>
            </a:br>
            <a:r>
              <a:rPr lang="en-GB" dirty="0"/>
              <a:t>3 point</a:t>
            </a:r>
            <a:br>
              <a:rPr lang="en-GB" dirty="0"/>
            </a:br>
            <a:r>
              <a:rPr lang="en-GB" dirty="0"/>
              <a:t>harness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gray">
          <a:xfrm>
            <a:off x="527225" y="5104393"/>
            <a:ext cx="1267271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algn="ctr" defTabSz="820738">
              <a:lnSpc>
                <a:spcPct val="80000"/>
              </a:lnSpc>
              <a:defRPr sz="1600" b="1">
                <a:solidFill>
                  <a:schemeClr val="accent4"/>
                </a:solidFill>
                <a:latin typeface="Tahoma"/>
              </a:defRPr>
            </a:lvl1pPr>
            <a:lvl2pPr marL="742950" indent="-285750" defTabSz="820738" eaLnBrk="0" hangingPunct="0">
              <a:defRPr b="1"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9pPr>
          </a:lstStyle>
          <a:p>
            <a:r>
              <a:rPr lang="en-GB" sz="1200" dirty="0"/>
              <a:t>Impact absorbing under-seat suspension, </a:t>
            </a:r>
            <a:br>
              <a:rPr lang="en-GB" sz="1200" dirty="0"/>
            </a:br>
            <a:r>
              <a:rPr lang="en-GB" sz="1200" dirty="0"/>
              <a:t>3 x shock absorbing feet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gray">
          <a:xfrm>
            <a:off x="4930776" y="2671572"/>
            <a:ext cx="11525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algn="ctr" defTabSz="820738">
              <a:lnSpc>
                <a:spcPct val="80000"/>
              </a:lnSpc>
              <a:defRPr sz="1200" b="1">
                <a:solidFill>
                  <a:schemeClr val="accent4"/>
                </a:solidFill>
                <a:latin typeface="Tahoma"/>
              </a:defRPr>
            </a:lvl1pPr>
            <a:lvl2pPr marL="742950" indent="-285750" defTabSz="820738" eaLnBrk="0" hangingPunct="0">
              <a:defRPr b="1"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9pPr>
          </a:lstStyle>
          <a:p>
            <a:r>
              <a:rPr lang="en-GB" dirty="0"/>
              <a:t>Rugged stainless steel protection frame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gray">
          <a:xfrm>
            <a:off x="4998077" y="5405343"/>
            <a:ext cx="1019510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algn="ctr" defTabSz="820738">
              <a:lnSpc>
                <a:spcPct val="80000"/>
              </a:lnSpc>
              <a:defRPr sz="1200" b="1">
                <a:solidFill>
                  <a:schemeClr val="accent4"/>
                </a:solidFill>
                <a:latin typeface="Tahoma"/>
              </a:defRPr>
            </a:lvl1pPr>
            <a:lvl2pPr marL="742950" indent="-285750" defTabSz="820738" eaLnBrk="0" hangingPunct="0">
              <a:defRPr b="1"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9pPr>
          </a:lstStyle>
          <a:p>
            <a:r>
              <a:rPr lang="en-GB" dirty="0"/>
              <a:t>Flotation and</a:t>
            </a:r>
            <a:br>
              <a:rPr lang="en-GB" dirty="0"/>
            </a:br>
            <a:r>
              <a:rPr lang="en-GB" dirty="0"/>
              <a:t>self-righting</a:t>
            </a:r>
          </a:p>
        </p:txBody>
      </p:sp>
      <p:pic>
        <p:nvPicPr>
          <p:cNvPr id="28" name="Picture 55" descr="RM - px - 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6227763" y="4056063"/>
            <a:ext cx="2376488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34"/>
          <p:cNvGrpSpPr>
            <a:grpSpLocks/>
          </p:cNvGrpSpPr>
          <p:nvPr/>
        </p:nvGrpSpPr>
        <p:grpSpPr bwMode="auto">
          <a:xfrm rot="5400000" flipH="1">
            <a:off x="2182813" y="5727700"/>
            <a:ext cx="360363" cy="315913"/>
            <a:chOff x="6027" y="1801"/>
            <a:chExt cx="226" cy="197"/>
          </a:xfrm>
        </p:grpSpPr>
        <p:sp>
          <p:nvSpPr>
            <p:cNvPr id="30" name="Freeform 35"/>
            <p:cNvSpPr>
              <a:spLocks/>
            </p:cNvSpPr>
            <p:nvPr/>
          </p:nvSpPr>
          <p:spPr bwMode="gray">
            <a:xfrm>
              <a:off x="6027" y="1801"/>
              <a:ext cx="226" cy="197"/>
            </a:xfrm>
            <a:custGeom>
              <a:avLst/>
              <a:gdLst>
                <a:gd name="T0" fmla="*/ 176 w 132"/>
                <a:gd name="T1" fmla="*/ 317 h 115"/>
                <a:gd name="T2" fmla="*/ 181 w 132"/>
                <a:gd name="T3" fmla="*/ 230 h 115"/>
                <a:gd name="T4" fmla="*/ 0 w 132"/>
                <a:gd name="T5" fmla="*/ 168 h 115"/>
                <a:gd name="T6" fmla="*/ 181 w 132"/>
                <a:gd name="T7" fmla="*/ 108 h 115"/>
                <a:gd name="T8" fmla="*/ 176 w 132"/>
                <a:gd name="T9" fmla="*/ 17 h 115"/>
                <a:gd name="T10" fmla="*/ 260 w 132"/>
                <a:gd name="T11" fmla="*/ 17 h 115"/>
                <a:gd name="T12" fmla="*/ 370 w 132"/>
                <a:gd name="T13" fmla="*/ 127 h 115"/>
                <a:gd name="T14" fmla="*/ 370 w 132"/>
                <a:gd name="T15" fmla="*/ 127 h 115"/>
                <a:gd name="T16" fmla="*/ 375 w 132"/>
                <a:gd name="T17" fmla="*/ 132 h 115"/>
                <a:gd name="T18" fmla="*/ 375 w 132"/>
                <a:gd name="T19" fmla="*/ 132 h 115"/>
                <a:gd name="T20" fmla="*/ 378 w 132"/>
                <a:gd name="T21" fmla="*/ 135 h 115"/>
                <a:gd name="T22" fmla="*/ 378 w 132"/>
                <a:gd name="T23" fmla="*/ 139 h 115"/>
                <a:gd name="T24" fmla="*/ 382 w 132"/>
                <a:gd name="T25" fmla="*/ 140 h 115"/>
                <a:gd name="T26" fmla="*/ 382 w 132"/>
                <a:gd name="T27" fmla="*/ 144 h 115"/>
                <a:gd name="T28" fmla="*/ 384 w 132"/>
                <a:gd name="T29" fmla="*/ 147 h 115"/>
                <a:gd name="T30" fmla="*/ 384 w 132"/>
                <a:gd name="T31" fmla="*/ 147 h 115"/>
                <a:gd name="T32" fmla="*/ 384 w 132"/>
                <a:gd name="T33" fmla="*/ 149 h 115"/>
                <a:gd name="T34" fmla="*/ 384 w 132"/>
                <a:gd name="T35" fmla="*/ 152 h 115"/>
                <a:gd name="T36" fmla="*/ 387 w 132"/>
                <a:gd name="T37" fmla="*/ 156 h 115"/>
                <a:gd name="T38" fmla="*/ 387 w 132"/>
                <a:gd name="T39" fmla="*/ 159 h 115"/>
                <a:gd name="T40" fmla="*/ 387 w 132"/>
                <a:gd name="T41" fmla="*/ 168 h 115"/>
                <a:gd name="T42" fmla="*/ 387 w 132"/>
                <a:gd name="T43" fmla="*/ 168 h 115"/>
                <a:gd name="T44" fmla="*/ 387 w 132"/>
                <a:gd name="T45" fmla="*/ 173 h 115"/>
                <a:gd name="T46" fmla="*/ 387 w 132"/>
                <a:gd name="T47" fmla="*/ 176 h 115"/>
                <a:gd name="T48" fmla="*/ 384 w 132"/>
                <a:gd name="T49" fmla="*/ 182 h 115"/>
                <a:gd name="T50" fmla="*/ 384 w 132"/>
                <a:gd name="T51" fmla="*/ 185 h 115"/>
                <a:gd name="T52" fmla="*/ 384 w 132"/>
                <a:gd name="T53" fmla="*/ 188 h 115"/>
                <a:gd name="T54" fmla="*/ 382 w 132"/>
                <a:gd name="T55" fmla="*/ 190 h 115"/>
                <a:gd name="T56" fmla="*/ 382 w 132"/>
                <a:gd name="T57" fmla="*/ 194 h 115"/>
                <a:gd name="T58" fmla="*/ 378 w 132"/>
                <a:gd name="T59" fmla="*/ 197 h 115"/>
                <a:gd name="T60" fmla="*/ 375 w 132"/>
                <a:gd name="T61" fmla="*/ 202 h 115"/>
                <a:gd name="T62" fmla="*/ 375 w 132"/>
                <a:gd name="T63" fmla="*/ 202 h 115"/>
                <a:gd name="T64" fmla="*/ 375 w 132"/>
                <a:gd name="T65" fmla="*/ 202 h 115"/>
                <a:gd name="T66" fmla="*/ 372 w 132"/>
                <a:gd name="T67" fmla="*/ 209 h 115"/>
                <a:gd name="T68" fmla="*/ 370 w 132"/>
                <a:gd name="T69" fmla="*/ 209 h 115"/>
                <a:gd name="T70" fmla="*/ 260 w 132"/>
                <a:gd name="T71" fmla="*/ 317 h 1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2" h="115">
                  <a:moveTo>
                    <a:pt x="75" y="115"/>
                  </a:moveTo>
                  <a:cubicBezTo>
                    <a:pt x="69" y="115"/>
                    <a:pt x="64" y="112"/>
                    <a:pt x="60" y="108"/>
                  </a:cubicBezTo>
                  <a:cubicBezTo>
                    <a:pt x="52" y="100"/>
                    <a:pt x="52" y="87"/>
                    <a:pt x="60" y="79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9" y="78"/>
                    <a:pt x="0" y="68"/>
                    <a:pt x="0" y="57"/>
                  </a:cubicBezTo>
                  <a:cubicBezTo>
                    <a:pt x="0" y="46"/>
                    <a:pt x="9" y="37"/>
                    <a:pt x="20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2" y="27"/>
                    <a:pt x="52" y="14"/>
                    <a:pt x="60" y="6"/>
                  </a:cubicBezTo>
                  <a:cubicBezTo>
                    <a:pt x="64" y="2"/>
                    <a:pt x="69" y="0"/>
                    <a:pt x="75" y="0"/>
                  </a:cubicBezTo>
                  <a:cubicBezTo>
                    <a:pt x="80" y="0"/>
                    <a:pt x="85" y="2"/>
                    <a:pt x="89" y="6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7" y="43"/>
                    <a:pt x="127" y="44"/>
                    <a:pt x="127" y="44"/>
                  </a:cubicBezTo>
                  <a:cubicBezTo>
                    <a:pt x="127" y="44"/>
                    <a:pt x="128" y="44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6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31" y="51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3"/>
                    <a:pt x="132" y="53"/>
                  </a:cubicBezTo>
                  <a:cubicBezTo>
                    <a:pt x="132" y="53"/>
                    <a:pt x="132" y="54"/>
                    <a:pt x="132" y="54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54"/>
                    <a:pt x="132" y="55"/>
                    <a:pt x="132" y="55"/>
                  </a:cubicBezTo>
                  <a:cubicBezTo>
                    <a:pt x="132" y="56"/>
                    <a:pt x="132" y="56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8"/>
                    <a:pt x="132" y="59"/>
                    <a:pt x="132" y="59"/>
                  </a:cubicBezTo>
                  <a:cubicBezTo>
                    <a:pt x="132" y="59"/>
                    <a:pt x="132" y="60"/>
                    <a:pt x="132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2" y="60"/>
                    <a:pt x="132" y="61"/>
                    <a:pt x="132" y="61"/>
                  </a:cubicBezTo>
                  <a:cubicBezTo>
                    <a:pt x="131" y="61"/>
                    <a:pt x="131" y="62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3"/>
                    <a:pt x="131" y="63"/>
                  </a:cubicBezTo>
                  <a:cubicBezTo>
                    <a:pt x="131" y="63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30" y="66"/>
                    <a:pt x="130" y="66"/>
                    <a:pt x="130" y="67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70"/>
                    <a:pt x="127" y="70"/>
                    <a:pt x="127" y="70"/>
                  </a:cubicBezTo>
                  <a:cubicBezTo>
                    <a:pt x="127" y="70"/>
                    <a:pt x="127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6" y="71"/>
                    <a:pt x="126" y="72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5" y="112"/>
                    <a:pt x="80" y="115"/>
                    <a:pt x="75" y="115"/>
                  </a:cubicBez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36"/>
            <p:cNvSpPr>
              <a:spLocks/>
            </p:cNvSpPr>
            <p:nvPr/>
          </p:nvSpPr>
          <p:spPr bwMode="gray">
            <a:xfrm>
              <a:off x="6037" y="1809"/>
              <a:ext cx="206" cy="181"/>
            </a:xfrm>
            <a:custGeom>
              <a:avLst/>
              <a:gdLst>
                <a:gd name="T0" fmla="*/ 342 w 120"/>
                <a:gd name="T1" fmla="*/ 184 h 106"/>
                <a:gd name="T2" fmla="*/ 345 w 120"/>
                <a:gd name="T3" fmla="*/ 181 h 106"/>
                <a:gd name="T4" fmla="*/ 345 w 120"/>
                <a:gd name="T5" fmla="*/ 181 h 106"/>
                <a:gd name="T6" fmla="*/ 345 w 120"/>
                <a:gd name="T7" fmla="*/ 178 h 106"/>
                <a:gd name="T8" fmla="*/ 348 w 120"/>
                <a:gd name="T9" fmla="*/ 174 h 106"/>
                <a:gd name="T10" fmla="*/ 348 w 120"/>
                <a:gd name="T11" fmla="*/ 174 h 106"/>
                <a:gd name="T12" fmla="*/ 350 w 120"/>
                <a:gd name="T13" fmla="*/ 172 h 106"/>
                <a:gd name="T14" fmla="*/ 350 w 120"/>
                <a:gd name="T15" fmla="*/ 172 h 106"/>
                <a:gd name="T16" fmla="*/ 350 w 120"/>
                <a:gd name="T17" fmla="*/ 169 h 106"/>
                <a:gd name="T18" fmla="*/ 350 w 120"/>
                <a:gd name="T19" fmla="*/ 166 h 106"/>
                <a:gd name="T20" fmla="*/ 350 w 120"/>
                <a:gd name="T21" fmla="*/ 166 h 106"/>
                <a:gd name="T22" fmla="*/ 354 w 120"/>
                <a:gd name="T23" fmla="*/ 164 h 106"/>
                <a:gd name="T24" fmla="*/ 354 w 120"/>
                <a:gd name="T25" fmla="*/ 161 h 106"/>
                <a:gd name="T26" fmla="*/ 354 w 120"/>
                <a:gd name="T27" fmla="*/ 161 h 106"/>
                <a:gd name="T28" fmla="*/ 354 w 120"/>
                <a:gd name="T29" fmla="*/ 155 h 106"/>
                <a:gd name="T30" fmla="*/ 354 w 120"/>
                <a:gd name="T31" fmla="*/ 155 h 106"/>
                <a:gd name="T32" fmla="*/ 354 w 120"/>
                <a:gd name="T33" fmla="*/ 155 h 106"/>
                <a:gd name="T34" fmla="*/ 354 w 120"/>
                <a:gd name="T35" fmla="*/ 152 h 106"/>
                <a:gd name="T36" fmla="*/ 354 w 120"/>
                <a:gd name="T37" fmla="*/ 149 h 106"/>
                <a:gd name="T38" fmla="*/ 354 w 120"/>
                <a:gd name="T39" fmla="*/ 145 h 106"/>
                <a:gd name="T40" fmla="*/ 350 w 120"/>
                <a:gd name="T41" fmla="*/ 143 h 106"/>
                <a:gd name="T42" fmla="*/ 350 w 120"/>
                <a:gd name="T43" fmla="*/ 143 h 106"/>
                <a:gd name="T44" fmla="*/ 350 w 120"/>
                <a:gd name="T45" fmla="*/ 140 h 106"/>
                <a:gd name="T46" fmla="*/ 350 w 120"/>
                <a:gd name="T47" fmla="*/ 140 h 106"/>
                <a:gd name="T48" fmla="*/ 350 w 120"/>
                <a:gd name="T49" fmla="*/ 137 h 106"/>
                <a:gd name="T50" fmla="*/ 348 w 120"/>
                <a:gd name="T51" fmla="*/ 135 h 106"/>
                <a:gd name="T52" fmla="*/ 348 w 120"/>
                <a:gd name="T53" fmla="*/ 135 h 106"/>
                <a:gd name="T54" fmla="*/ 345 w 120"/>
                <a:gd name="T55" fmla="*/ 131 h 106"/>
                <a:gd name="T56" fmla="*/ 345 w 120"/>
                <a:gd name="T57" fmla="*/ 128 h 106"/>
                <a:gd name="T58" fmla="*/ 345 w 120"/>
                <a:gd name="T59" fmla="*/ 128 h 106"/>
                <a:gd name="T60" fmla="*/ 342 w 120"/>
                <a:gd name="T61" fmla="*/ 125 h 106"/>
                <a:gd name="T62" fmla="*/ 342 w 120"/>
                <a:gd name="T63" fmla="*/ 125 h 106"/>
                <a:gd name="T64" fmla="*/ 342 w 120"/>
                <a:gd name="T65" fmla="*/ 125 h 106"/>
                <a:gd name="T66" fmla="*/ 233 w 120"/>
                <a:gd name="T67" fmla="*/ 17 h 106"/>
                <a:gd name="T68" fmla="*/ 172 w 120"/>
                <a:gd name="T69" fmla="*/ 17 h 106"/>
                <a:gd name="T70" fmla="*/ 172 w 120"/>
                <a:gd name="T71" fmla="*/ 75 h 106"/>
                <a:gd name="T72" fmla="*/ 206 w 120"/>
                <a:gd name="T73" fmla="*/ 114 h 106"/>
                <a:gd name="T74" fmla="*/ 41 w 120"/>
                <a:gd name="T75" fmla="*/ 114 h 106"/>
                <a:gd name="T76" fmla="*/ 0 w 120"/>
                <a:gd name="T77" fmla="*/ 155 h 106"/>
                <a:gd name="T78" fmla="*/ 41 w 120"/>
                <a:gd name="T79" fmla="*/ 198 h 106"/>
                <a:gd name="T80" fmla="*/ 206 w 120"/>
                <a:gd name="T81" fmla="*/ 198 h 106"/>
                <a:gd name="T82" fmla="*/ 172 w 120"/>
                <a:gd name="T83" fmla="*/ 234 h 106"/>
                <a:gd name="T84" fmla="*/ 172 w 120"/>
                <a:gd name="T85" fmla="*/ 292 h 106"/>
                <a:gd name="T86" fmla="*/ 233 w 120"/>
                <a:gd name="T87" fmla="*/ 292 h 106"/>
                <a:gd name="T88" fmla="*/ 342 w 120"/>
                <a:gd name="T89" fmla="*/ 184 h 106"/>
                <a:gd name="T90" fmla="*/ 342 w 120"/>
                <a:gd name="T91" fmla="*/ 184 h 106"/>
                <a:gd name="T92" fmla="*/ 342 w 120"/>
                <a:gd name="T93" fmla="*/ 184 h 1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0" h="106">
                  <a:moveTo>
                    <a:pt x="116" y="63"/>
                  </a:moveTo>
                  <a:cubicBezTo>
                    <a:pt x="116" y="63"/>
                    <a:pt x="116" y="63"/>
                    <a:pt x="117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8" y="61"/>
                    <a:pt x="118" y="61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59"/>
                    <a:pt x="119" y="59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19" y="58"/>
                    <a:pt x="119" y="58"/>
                    <a:pt x="119" y="57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56"/>
                    <a:pt x="120" y="55"/>
                    <a:pt x="120" y="55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20" y="54"/>
                    <a:pt x="120" y="54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2"/>
                    <a:pt x="120" y="52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1"/>
                    <a:pt x="120" y="50"/>
                    <a:pt x="120" y="50"/>
                  </a:cubicBezTo>
                  <a:cubicBezTo>
                    <a:pt x="120" y="50"/>
                    <a:pt x="120" y="50"/>
                    <a:pt x="119" y="49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9" y="49"/>
                    <a:pt x="119" y="48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8" y="47"/>
                    <a:pt x="118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5"/>
                    <a:pt x="118" y="45"/>
                    <a:pt x="117" y="45"/>
                  </a:cubicBezTo>
                  <a:cubicBezTo>
                    <a:pt x="117" y="45"/>
                    <a:pt x="117" y="45"/>
                    <a:pt x="117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6" y="44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3" y="0"/>
                    <a:pt x="64" y="0"/>
                    <a:pt x="58" y="6"/>
                  </a:cubicBezTo>
                  <a:cubicBezTo>
                    <a:pt x="53" y="12"/>
                    <a:pt x="53" y="21"/>
                    <a:pt x="58" y="26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6" y="39"/>
                    <a:pt x="0" y="45"/>
                    <a:pt x="0" y="53"/>
                  </a:cubicBezTo>
                  <a:cubicBezTo>
                    <a:pt x="0" y="61"/>
                    <a:pt x="6" y="68"/>
                    <a:pt x="14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3" y="85"/>
                    <a:pt x="53" y="95"/>
                    <a:pt x="58" y="100"/>
                  </a:cubicBezTo>
                  <a:cubicBezTo>
                    <a:pt x="64" y="106"/>
                    <a:pt x="73" y="106"/>
                    <a:pt x="79" y="100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lose/>
                </a:path>
              </a:pathLst>
            </a:custGeom>
            <a:solidFill>
              <a:srgbClr val="FDB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8915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44" y="3764693"/>
            <a:ext cx="6134659" cy="290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4143" y="253761"/>
            <a:ext cx="3884450" cy="7556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Fall Protection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body" idx="4294967295"/>
          </p:nvPr>
        </p:nvSpPr>
        <p:spPr bwMode="gray">
          <a:xfrm>
            <a:off x="3625726" y="1193941"/>
            <a:ext cx="5291354" cy="12757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1800"/>
              </a:spcAft>
              <a:buSzPct val="150000"/>
              <a:buFont typeface="Times" pitchFamily="18" charset="0"/>
              <a:buBlip>
                <a:blip r:embed="rId3"/>
              </a:buBlip>
              <a:defRPr/>
            </a:pPr>
            <a:r>
              <a:rPr lang="en-GB" sz="1800" dirty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55% of recorded </a:t>
            </a:r>
            <a:r>
              <a:rPr lang="en-GB" sz="1800" dirty="0" smtClean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incidents involve falling</a:t>
            </a:r>
          </a:p>
          <a:p>
            <a:pPr eaLnBrk="1" hangingPunct="1">
              <a:lnSpc>
                <a:spcPct val="100000"/>
              </a:lnSpc>
              <a:spcAft>
                <a:spcPts val="1800"/>
              </a:spcAft>
              <a:buSzPct val="150000"/>
              <a:buFont typeface="Times" pitchFamily="18" charset="0"/>
              <a:buBlip>
                <a:blip r:embed="rId3"/>
              </a:buBlip>
              <a:defRPr/>
            </a:pPr>
            <a:r>
              <a:rPr lang="en-GB" sz="1800" dirty="0" smtClean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Falling – Losing grip, knocked off, jumping to avoid collision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92174" y="4519263"/>
            <a:ext cx="1854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Grab handles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92174" y="5151924"/>
            <a:ext cx="1843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Quick </a:t>
            </a:r>
            <a:r>
              <a:rPr lang="en-GB" dirty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release </a:t>
            </a:r>
          </a:p>
          <a:p>
            <a:r>
              <a:rPr lang="en-GB" dirty="0" smtClean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3-point harness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374"/>
            <a:ext cx="2684244" cy="327867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0800000">
            <a:off x="4113477" y="4671344"/>
            <a:ext cx="2278696" cy="1348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10800000">
            <a:off x="3293893" y="5300572"/>
            <a:ext cx="3098280" cy="13487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61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386" y="3756453"/>
            <a:ext cx="6013622" cy="290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6568" y="227883"/>
            <a:ext cx="6506880" cy="7556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Side Impact Protection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body" idx="4294967295"/>
          </p:nvPr>
        </p:nvSpPr>
        <p:spPr bwMode="gray">
          <a:xfrm>
            <a:off x="3547305" y="1242084"/>
            <a:ext cx="5291354" cy="12757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1800"/>
              </a:spcAft>
              <a:buSzPct val="150000"/>
              <a:buFont typeface="Times" pitchFamily="18" charset="0"/>
              <a:buBlip>
                <a:blip r:embed="rId3"/>
              </a:buBlip>
              <a:defRPr/>
            </a:pPr>
            <a:r>
              <a:rPr lang="en-GB" sz="1800" dirty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Lateral impact protection of </a:t>
            </a:r>
            <a:r>
              <a:rPr lang="en-GB" sz="1800" dirty="0" smtClean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m/s</a:t>
            </a:r>
          </a:p>
          <a:p>
            <a:pPr eaLnBrk="1" hangingPunct="1">
              <a:lnSpc>
                <a:spcPct val="100000"/>
              </a:lnSpc>
              <a:spcAft>
                <a:spcPts val="1800"/>
              </a:spcAft>
              <a:buSzPct val="150000"/>
              <a:buFont typeface="Times" pitchFamily="18" charset="0"/>
              <a:buBlip>
                <a:blip r:embed="rId3"/>
              </a:buBlip>
              <a:defRPr/>
            </a:pPr>
            <a:r>
              <a:rPr lang="en-GB" sz="1800" dirty="0" smtClean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Calculated </a:t>
            </a:r>
            <a:r>
              <a:rPr lang="en-GB" sz="1800" dirty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tested against the weakest 5% human spines and neck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62420" y="5471028"/>
            <a:ext cx="2951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Foam-filled polyurethane buoyancy impact protection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4908685" y="5856834"/>
            <a:ext cx="1553734" cy="15171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711965" y="4249951"/>
            <a:ext cx="231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Stainless steel frame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10800000">
            <a:off x="4505893" y="4358759"/>
            <a:ext cx="2038906" cy="1517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00" y="102334"/>
            <a:ext cx="2802031" cy="355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4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281" y="3830595"/>
            <a:ext cx="5890054" cy="290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6313" y="227881"/>
            <a:ext cx="6657687" cy="7556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Heavy Landing Protection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25" y="104447"/>
            <a:ext cx="3218890" cy="3139083"/>
          </a:xfrm>
          <a:prstGeom prst="rect">
            <a:avLst/>
          </a:prstGeom>
        </p:spPr>
      </p:pic>
      <p:sp>
        <p:nvSpPr>
          <p:cNvPr id="7" name="Rectangle 9"/>
          <p:cNvSpPr>
            <a:spLocks noGrp="1" noChangeArrowheads="1"/>
          </p:cNvSpPr>
          <p:nvPr>
            <p:ph type="body" idx="4294967295"/>
          </p:nvPr>
        </p:nvSpPr>
        <p:spPr bwMode="gray">
          <a:xfrm>
            <a:off x="3490254" y="1229244"/>
            <a:ext cx="5291354" cy="12757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1800"/>
              </a:spcAft>
              <a:buSzPct val="150000"/>
              <a:buFont typeface="Times" pitchFamily="18" charset="0"/>
              <a:buBlip>
                <a:blip r:embed="rId4"/>
              </a:buBlip>
              <a:defRPr/>
            </a:pPr>
            <a:r>
              <a:rPr lang="en-GB" sz="1800" dirty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Vertical impact protection of </a:t>
            </a:r>
            <a:r>
              <a:rPr lang="en-GB" sz="1800" dirty="0" smtClean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m/s</a:t>
            </a:r>
            <a:endParaRPr lang="en-GB" sz="1800" dirty="0">
              <a:solidFill>
                <a:srgbClr val="58595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1800"/>
              </a:spcAft>
              <a:buSzPct val="150000"/>
              <a:buFont typeface="Times" pitchFamily="18" charset="0"/>
              <a:buBlip>
                <a:blip r:embed="rId4"/>
              </a:buBlip>
              <a:defRPr/>
            </a:pPr>
            <a:r>
              <a:rPr lang="en-GB" sz="1800" dirty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Calculated and tested against the weakest 5% human spines and neck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328" y="4807313"/>
            <a:ext cx="2570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Dampened steel spring suspension system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3003" y="6131243"/>
            <a:ext cx="2340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Shock absorbing feet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10800000">
            <a:off x="5371795" y="6240051"/>
            <a:ext cx="1333079" cy="1517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10800000">
            <a:off x="3093307" y="4978763"/>
            <a:ext cx="3441833" cy="1517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7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402" y="239400"/>
            <a:ext cx="5626986" cy="600254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Immersion Protection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body" idx="4294967295"/>
          </p:nvPr>
        </p:nvSpPr>
        <p:spPr bwMode="gray">
          <a:xfrm>
            <a:off x="4358279" y="1921697"/>
            <a:ext cx="4119548" cy="532912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1800"/>
              </a:spcAft>
              <a:buSzPct val="150000"/>
              <a:buFont typeface="Times" pitchFamily="18" charset="0"/>
              <a:buBlip>
                <a:blip r:embed="rId2"/>
              </a:buBlip>
              <a:defRPr/>
            </a:pPr>
            <a:r>
              <a:rPr lang="en-GB" sz="1800" dirty="0" smtClean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Self-rights </a:t>
            </a:r>
            <a:r>
              <a:rPr lang="en-GB" sz="1800" dirty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to </a:t>
            </a:r>
            <a:r>
              <a:rPr lang="en-GB" sz="1800" dirty="0" smtClean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180° from inverted vertical position</a:t>
            </a:r>
            <a:endParaRPr lang="en-GB" sz="1800" dirty="0">
              <a:solidFill>
                <a:srgbClr val="58595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9926"/>
            <a:ext cx="3885765" cy="3371850"/>
          </a:xfrm>
          <a:prstGeom prst="rect">
            <a:avLst/>
          </a:prstGeom>
        </p:spPr>
      </p:pic>
      <p:pic>
        <p:nvPicPr>
          <p:cNvPr id="1026" name="Picture 2" descr="X:\131205 XT4 TESTING\DSCF129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67202" y="18288001"/>
            <a:ext cx="3441565" cy="258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W:\200 Marketing\280 Media Library\1000 Frog-3 Photo Library\1112.FS-111.50216.Petronas.Dulang B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0634" y="4167554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5" descr="RM - px - 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275434" y="4167555"/>
            <a:ext cx="261033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55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71463"/>
            <a:ext cx="6997700" cy="7556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Other Features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4213" y="1267687"/>
            <a:ext cx="4268033" cy="4673600"/>
          </a:xfrm>
        </p:spPr>
        <p:txBody>
          <a:bodyPr/>
          <a:lstStyle/>
          <a:p>
            <a:pPr>
              <a:spcAft>
                <a:spcPct val="30000"/>
              </a:spcAft>
              <a:tabLst>
                <a:tab pos="266700" algn="l"/>
              </a:tabLst>
            </a:pPr>
            <a:r>
              <a:rPr lang="en-GB" sz="1800" dirty="0" smtClean="0"/>
              <a:t>3 person or 1 person + stretcher capacity </a:t>
            </a:r>
          </a:p>
          <a:p>
            <a:pPr>
              <a:spcAft>
                <a:spcPct val="30000"/>
              </a:spcAft>
              <a:tabLst>
                <a:tab pos="266700" algn="l"/>
              </a:tabLst>
            </a:pPr>
            <a:r>
              <a:rPr lang="en-GB" sz="1800" dirty="0" smtClean="0"/>
              <a:t>Suitable for </a:t>
            </a:r>
            <a:r>
              <a:rPr lang="en-GB" sz="1800" dirty="0" err="1" smtClean="0"/>
              <a:t>MedEvac</a:t>
            </a:r>
            <a:r>
              <a:rPr lang="en-GB" sz="1800" dirty="0" smtClean="0"/>
              <a:t> transfers</a:t>
            </a:r>
          </a:p>
          <a:p>
            <a:pPr>
              <a:spcAft>
                <a:spcPct val="30000"/>
              </a:spcAft>
              <a:tabLst>
                <a:tab pos="266700" algn="l"/>
              </a:tabLst>
            </a:pPr>
            <a:r>
              <a:rPr lang="en-GB" sz="1800" dirty="0" smtClean="0"/>
              <a:t>Suitable </a:t>
            </a:r>
            <a:r>
              <a:rPr lang="en-GB" sz="1800" dirty="0"/>
              <a:t>for low </a:t>
            </a:r>
            <a:r>
              <a:rPr lang="en-GB" sz="1800" dirty="0" smtClean="0"/>
              <a:t>volume </a:t>
            </a:r>
            <a:r>
              <a:rPr lang="en-GB" sz="1800" dirty="0"/>
              <a:t>crew changes</a:t>
            </a:r>
          </a:p>
          <a:p>
            <a:pPr>
              <a:spcAft>
                <a:spcPct val="30000"/>
              </a:spcAft>
              <a:tabLst>
                <a:tab pos="266700" algn="l"/>
              </a:tabLst>
            </a:pPr>
            <a:r>
              <a:rPr lang="en-GB" sz="1800" dirty="0" smtClean="0"/>
              <a:t>Standard and </a:t>
            </a:r>
            <a:r>
              <a:rPr lang="en-GB" sz="1800" dirty="0"/>
              <a:t>Arctic </a:t>
            </a:r>
            <a:r>
              <a:rPr lang="en-GB" sz="1800" dirty="0" smtClean="0"/>
              <a:t>models</a:t>
            </a:r>
            <a:endParaRPr lang="en-GB" sz="1800" dirty="0"/>
          </a:p>
          <a:p>
            <a:pPr>
              <a:spcAft>
                <a:spcPct val="30000"/>
              </a:spcAft>
              <a:tabLst>
                <a:tab pos="266700" algn="l"/>
              </a:tabLst>
            </a:pPr>
            <a:r>
              <a:rPr lang="en-GB" sz="1800" dirty="0" smtClean="0"/>
              <a:t>SWL of 330kg</a:t>
            </a:r>
          </a:p>
          <a:p>
            <a:pPr>
              <a:spcAft>
                <a:spcPct val="30000"/>
              </a:spcAft>
              <a:tabLst>
                <a:tab pos="266700" algn="l"/>
              </a:tabLst>
            </a:pPr>
            <a:r>
              <a:rPr lang="en-GB" sz="1800" dirty="0" smtClean="0"/>
              <a:t>CE Marked</a:t>
            </a:r>
          </a:p>
          <a:p>
            <a:pPr>
              <a:spcAft>
                <a:spcPct val="30000"/>
              </a:spcAft>
              <a:tabLst>
                <a:tab pos="266700" algn="l"/>
              </a:tabLst>
            </a:pPr>
            <a:r>
              <a:rPr lang="en-GB" sz="1800" dirty="0" smtClean="0"/>
              <a:t>ABS Approved</a:t>
            </a:r>
          </a:p>
          <a:p>
            <a:pPr>
              <a:spcAft>
                <a:spcPct val="30000"/>
              </a:spcAft>
              <a:tabLst>
                <a:tab pos="266700" algn="l"/>
              </a:tabLst>
            </a:pPr>
            <a:endParaRPr lang="en-GB" sz="1800" dirty="0" smtClean="0"/>
          </a:p>
          <a:p>
            <a:pPr marL="0" indent="0">
              <a:spcAft>
                <a:spcPct val="30000"/>
              </a:spcAft>
              <a:buNone/>
              <a:tabLst>
                <a:tab pos="266700" algn="l"/>
              </a:tabLst>
            </a:pPr>
            <a:endParaRPr lang="en-GB" sz="1800" dirty="0"/>
          </a:p>
          <a:p>
            <a:pPr marL="0" indent="0">
              <a:spcAft>
                <a:spcPct val="30000"/>
              </a:spcAft>
              <a:buSzPct val="90000"/>
              <a:buNone/>
              <a:tabLst>
                <a:tab pos="266700" algn="l"/>
              </a:tabLst>
            </a:pPr>
            <a:endParaRPr lang="en-US" sz="12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6339" y="694295"/>
            <a:ext cx="3006810" cy="2891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7149" y="3674076"/>
            <a:ext cx="3006000" cy="269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7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flex">
      <a:dk1>
        <a:srgbClr val="0095C3"/>
      </a:dk1>
      <a:lt1>
        <a:sysClr val="window" lastClr="FFFFFF"/>
      </a:lt1>
      <a:dk2>
        <a:srgbClr val="44687D"/>
      </a:dk2>
      <a:lt2>
        <a:srgbClr val="EEECE1"/>
      </a:lt2>
      <a:accent1>
        <a:srgbClr val="8FD409"/>
      </a:accent1>
      <a:accent2>
        <a:srgbClr val="FFCB00"/>
      </a:accent2>
      <a:accent3>
        <a:srgbClr val="39892F"/>
      </a:accent3>
      <a:accent4>
        <a:srgbClr val="58595B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1167</TotalTime>
  <Words>532</Words>
  <Application>Microsoft Office PowerPoint</Application>
  <PresentationFormat>On-screen Show (4:3)</PresentationFormat>
  <Paragraphs>160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Key Risks</vt:lpstr>
      <vt:lpstr>Designed to Protect</vt:lpstr>
      <vt:lpstr>Fall Protection</vt:lpstr>
      <vt:lpstr>Side Impact Protection</vt:lpstr>
      <vt:lpstr>Heavy Landing Protection</vt:lpstr>
      <vt:lpstr>Immersion Protection</vt:lpstr>
      <vt:lpstr>Other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Entry</vt:lpstr>
      <vt:lpstr>Fastening Seat Harnesses</vt:lpstr>
      <vt:lpstr>Fastening Seat Harnesses</vt:lpstr>
      <vt:lpstr>Ready for Transfer</vt:lpstr>
      <vt:lpstr>Exit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Bourne</dc:creator>
  <cp:lastModifiedBy>Amy Teubert</cp:lastModifiedBy>
  <cp:revision>93</cp:revision>
  <dcterms:created xsi:type="dcterms:W3CDTF">2013-05-24T14:18:36Z</dcterms:created>
  <dcterms:modified xsi:type="dcterms:W3CDTF">2014-12-19T16:00:25Z</dcterms:modified>
</cp:coreProperties>
</file>